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71" r:id="rId16"/>
    <p:sldId id="269" r:id="rId17"/>
  </p:sldIdLst>
  <p:sldSz cx="9144000" cy="5143500" type="screen16x9"/>
  <p:notesSz cx="6858000" cy="9144000"/>
  <p:embeddedFontLst>
    <p:embeddedFont>
      <p:font typeface="Lato" panose="020B0604020202020204" charset="0"/>
      <p:regular r:id="rId19"/>
      <p:bold r:id="rId20"/>
      <p:italic r:id="rId21"/>
      <p:boldItalic r:id="rId22"/>
    </p:embeddedFont>
    <p:embeddedFont>
      <p:font typeface="Montserrat" panose="020B060402020202020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100" d="100"/>
          <a:sy n="100" d="100"/>
        </p:scale>
        <p:origin x="348" y="-7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94034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37150" y="1578400"/>
            <a:ext cx="5017500" cy="2388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s" sz="3600" b="1" dirty="0" smtClean="0">
                <a:solidFill>
                  <a:schemeClr val="dk2"/>
                </a:solidFill>
                <a:latin typeface="Soberana Sans"/>
                <a:ea typeface="Soberana Sans"/>
                <a:cs typeface="Soberana Sans"/>
                <a:sym typeface="Soberana Sans"/>
              </a:rPr>
              <a:t>Técnicas didácticas </a:t>
            </a:r>
            <a:r>
              <a:rPr lang="es" sz="3600" b="1" dirty="0">
                <a:solidFill>
                  <a:schemeClr val="dk2"/>
                </a:solidFill>
                <a:latin typeface="Soberana Sans"/>
                <a:ea typeface="Soberana Sans"/>
                <a:cs typeface="Soberana Sans"/>
                <a:sym typeface="Soberana Sans"/>
              </a:rPr>
              <a:t>“Para una enseñanza más formativa”</a:t>
            </a:r>
            <a:endParaRPr sz="3600" dirty="0">
              <a:latin typeface="Soberana Sans"/>
              <a:ea typeface="Soberana Sans"/>
              <a:cs typeface="Soberana Sans"/>
              <a:sym typeface="Soberana Sans"/>
            </a:endParaRPr>
          </a:p>
          <a:p>
            <a:pPr marL="0" lvl="0" indent="0" rtl="0">
              <a:spcBef>
                <a:spcPts val="0"/>
              </a:spcBef>
              <a:spcAft>
                <a:spcPts val="0"/>
              </a:spcAft>
              <a:buClr>
                <a:schemeClr val="dk1"/>
              </a:buClr>
              <a:buSzPts val="1100"/>
              <a:buFont typeface="Arial"/>
              <a:buNone/>
            </a:pPr>
            <a:endParaRPr sz="3600" dirty="0">
              <a:latin typeface="Soberana Sans"/>
              <a:ea typeface="Soberana Sans"/>
              <a:cs typeface="Soberana Sans"/>
              <a:sym typeface="Soberana Sans"/>
            </a:endParaRPr>
          </a:p>
          <a:p>
            <a:pPr marL="0" lvl="0" indent="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298100" y="734150"/>
            <a:ext cx="7038900" cy="192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sz="1500" dirty="0" smtClean="0">
                <a:latin typeface="Century Gothic"/>
                <a:ea typeface="Century Gothic"/>
                <a:cs typeface="Century Gothic"/>
                <a:sym typeface="Century Gothic"/>
              </a:rPr>
              <a:t>c) </a:t>
            </a:r>
            <a:r>
              <a:rPr lang="es" sz="1500" dirty="0">
                <a:latin typeface="Century Gothic"/>
                <a:ea typeface="Century Gothic"/>
                <a:cs typeface="Century Gothic"/>
                <a:sym typeface="Century Gothic"/>
              </a:rPr>
              <a:t>Técnicas de descubrimiento</a:t>
            </a:r>
            <a:br>
              <a:rPr lang="es" sz="1500" dirty="0">
                <a:latin typeface="Century Gothic"/>
                <a:ea typeface="Century Gothic"/>
                <a:cs typeface="Century Gothic"/>
                <a:sym typeface="Century Gothic"/>
              </a:rPr>
            </a:br>
            <a:endParaRPr sz="1500" dirty="0">
              <a:latin typeface="Century Gothic"/>
              <a:ea typeface="Century Gothic"/>
              <a:cs typeface="Century Gothic"/>
              <a:sym typeface="Century Gothic"/>
            </a:endParaRPr>
          </a:p>
          <a:p>
            <a:pPr marL="457200" lvl="0" indent="-323850" algn="just" rtl="0">
              <a:spcBef>
                <a:spcPts val="0"/>
              </a:spcBef>
              <a:spcAft>
                <a:spcPts val="0"/>
              </a:spcAft>
              <a:buSzPts val="1500"/>
              <a:buFont typeface="Century Gothic"/>
              <a:buChar char="●"/>
            </a:pPr>
            <a:r>
              <a:rPr lang="es" sz="1500" dirty="0">
                <a:latin typeface="Century Gothic"/>
                <a:ea typeface="Century Gothic"/>
                <a:cs typeface="Century Gothic"/>
                <a:sym typeface="Century Gothic"/>
              </a:rPr>
              <a:t>Este tipo de técnicas pretenden que los </a:t>
            </a:r>
            <a:r>
              <a:rPr lang="es" sz="1500" dirty="0" smtClean="0">
                <a:latin typeface="Century Gothic"/>
                <a:ea typeface="Century Gothic"/>
                <a:cs typeface="Century Gothic"/>
                <a:sym typeface="Century Gothic"/>
              </a:rPr>
              <a:t>participantes </a:t>
            </a:r>
            <a:r>
              <a:rPr lang="es" sz="1500" dirty="0">
                <a:latin typeface="Century Gothic"/>
                <a:ea typeface="Century Gothic"/>
                <a:cs typeface="Century Gothic"/>
                <a:sym typeface="Century Gothic"/>
              </a:rPr>
              <a:t>se </a:t>
            </a:r>
            <a:r>
              <a:rPr lang="es" sz="1500" dirty="0" smtClean="0">
                <a:latin typeface="Century Gothic"/>
                <a:ea typeface="Century Gothic"/>
                <a:cs typeface="Century Gothic"/>
                <a:sym typeface="Century Gothic"/>
              </a:rPr>
              <a:t>conviertan </a:t>
            </a:r>
            <a:r>
              <a:rPr lang="es" sz="1500" dirty="0">
                <a:latin typeface="Century Gothic"/>
                <a:ea typeface="Century Gothic"/>
                <a:cs typeface="Century Gothic"/>
                <a:sym typeface="Century Gothic"/>
              </a:rPr>
              <a:t>en </a:t>
            </a:r>
            <a:r>
              <a:rPr lang="es" sz="1500" dirty="0" smtClean="0">
                <a:latin typeface="Century Gothic"/>
                <a:ea typeface="Century Gothic"/>
                <a:cs typeface="Century Gothic"/>
                <a:sym typeface="Century Gothic"/>
              </a:rPr>
              <a:t>agentes </a:t>
            </a:r>
            <a:r>
              <a:rPr lang="es" sz="1500" dirty="0">
                <a:latin typeface="Century Gothic"/>
                <a:ea typeface="Century Gothic"/>
                <a:cs typeface="Century Gothic"/>
                <a:sym typeface="Century Gothic"/>
              </a:rPr>
              <a:t>de su propia formación, a través de la investigación personal, el contacto con la realidad objeto de estudio y las experiencias del grupo de </a:t>
            </a:r>
            <a:r>
              <a:rPr lang="es" sz="1500" dirty="0" smtClean="0">
                <a:latin typeface="Century Gothic"/>
                <a:ea typeface="Century Gothic"/>
                <a:cs typeface="Century Gothic"/>
                <a:sym typeface="Century Gothic"/>
              </a:rPr>
              <a:t>trabajo.</a:t>
            </a:r>
            <a:endParaRPr sz="1500" dirty="0">
              <a:latin typeface="Century Gothic"/>
              <a:ea typeface="Century Gothic"/>
              <a:cs typeface="Century Gothic"/>
              <a:sym typeface="Century Gothic"/>
            </a:endParaRPr>
          </a:p>
          <a:p>
            <a:pPr marL="0" lvl="0" indent="0">
              <a:spcBef>
                <a:spcPts val="0"/>
              </a:spcBef>
              <a:spcAft>
                <a:spcPts val="0"/>
              </a:spcAft>
              <a:buNone/>
            </a:pPr>
            <a:endParaRPr sz="1500" dirty="0">
              <a:latin typeface="Century Gothic"/>
              <a:ea typeface="Century Gothic"/>
              <a:cs typeface="Century Gothic"/>
              <a:sym typeface="Century Gothic"/>
            </a:endParaRPr>
          </a:p>
        </p:txBody>
      </p:sp>
      <p:pic>
        <p:nvPicPr>
          <p:cNvPr id="187" name="Shape 187"/>
          <p:cNvPicPr preferRelativeResize="0"/>
          <p:nvPr/>
        </p:nvPicPr>
        <p:blipFill>
          <a:blip r:embed="rId3">
            <a:alphaModFix/>
          </a:blip>
          <a:stretch>
            <a:fillRect/>
          </a:stretch>
        </p:blipFill>
        <p:spPr>
          <a:xfrm>
            <a:off x="4572000" y="2632725"/>
            <a:ext cx="3280196" cy="2181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283875" y="1293300"/>
            <a:ext cx="7038900" cy="25569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Font typeface="Century Gothic"/>
              <a:buChar char="●"/>
            </a:pPr>
            <a:r>
              <a:rPr lang="es" sz="1500" dirty="0">
                <a:latin typeface="Century Gothic"/>
                <a:ea typeface="Century Gothic"/>
                <a:cs typeface="Century Gothic"/>
                <a:sym typeface="Century Gothic"/>
              </a:rPr>
              <a:t>Resolución de problemas: va más allá de la demostración por parte del coordinador, ya que se pretende </a:t>
            </a:r>
            <a:r>
              <a:rPr lang="es" sz="1500" dirty="0" smtClean="0">
                <a:latin typeface="Century Gothic"/>
                <a:ea typeface="Century Gothic"/>
                <a:cs typeface="Century Gothic"/>
                <a:sym typeface="Century Gothic"/>
              </a:rPr>
              <a:t>que los participantes, </a:t>
            </a:r>
            <a:r>
              <a:rPr lang="es" sz="1500" dirty="0">
                <a:latin typeface="Century Gothic"/>
                <a:ea typeface="Century Gothic"/>
                <a:cs typeface="Century Gothic"/>
                <a:sym typeface="Century Gothic"/>
              </a:rPr>
              <a:t>a través de un aprendizaje guiado, </a:t>
            </a:r>
            <a:r>
              <a:rPr lang="es" sz="1500" dirty="0" smtClean="0">
                <a:latin typeface="Century Gothic"/>
                <a:ea typeface="Century Gothic"/>
                <a:cs typeface="Century Gothic"/>
                <a:sym typeface="Century Gothic"/>
              </a:rPr>
              <a:t>sean capaces </a:t>
            </a:r>
            <a:r>
              <a:rPr lang="es" sz="1500" dirty="0">
                <a:latin typeface="Century Gothic"/>
                <a:ea typeface="Century Gothic"/>
                <a:cs typeface="Century Gothic"/>
                <a:sym typeface="Century Gothic"/>
              </a:rPr>
              <a:t>de analizar los distintos factores que intervienen en un problema y formular distintas alternativas de solución</a:t>
            </a:r>
            <a:r>
              <a:rPr lang="es" sz="1500" dirty="0" smtClean="0">
                <a:latin typeface="Century Gothic"/>
                <a:ea typeface="Century Gothic"/>
                <a:cs typeface="Century Gothic"/>
                <a:sym typeface="Century Gothic"/>
              </a:rPr>
              <a:t>.</a:t>
            </a:r>
            <a:br>
              <a:rPr lang="es" sz="1500" dirty="0" smtClean="0">
                <a:latin typeface="Century Gothic"/>
                <a:ea typeface="Century Gothic"/>
                <a:cs typeface="Century Gothic"/>
                <a:sym typeface="Century Gothic"/>
              </a:rPr>
            </a:br>
            <a:endParaRPr sz="1500" dirty="0">
              <a:latin typeface="Century Gothic"/>
              <a:ea typeface="Century Gothic"/>
              <a:cs typeface="Century Gothic"/>
              <a:sym typeface="Century Gothic"/>
            </a:endParaRPr>
          </a:p>
          <a:p>
            <a:pPr marL="457200" lvl="0" indent="-323850" rtl="0">
              <a:spcBef>
                <a:spcPts val="0"/>
              </a:spcBef>
              <a:spcAft>
                <a:spcPts val="0"/>
              </a:spcAft>
              <a:buSzPts val="1500"/>
              <a:buFont typeface="Century Gothic"/>
              <a:buChar char="●"/>
            </a:pPr>
            <a:r>
              <a:rPr lang="es" sz="1500" dirty="0">
                <a:latin typeface="Century Gothic"/>
                <a:ea typeface="Century Gothic"/>
                <a:cs typeface="Century Gothic"/>
                <a:sym typeface="Century Gothic"/>
              </a:rPr>
              <a:t>El caso: tras la descripción de una situación real o ficticia, se plantea un problema sobre el que los individuos debe consensuar una única solución. Se utiliza principalmente en la modalidad formativa de las sesiones clínicas, favoreciendo extraordinariamente la transferencia del aprendizaje.</a:t>
            </a:r>
            <a:endParaRPr sz="1500" dirty="0">
              <a:latin typeface="Century Gothic"/>
              <a:ea typeface="Century Gothic"/>
              <a:cs typeface="Century Gothic"/>
              <a:sym typeface="Century Gothic"/>
            </a:endParaRPr>
          </a:p>
          <a:p>
            <a:pPr marL="0" lvl="0" indent="0" rtl="0">
              <a:spcBef>
                <a:spcPts val="0"/>
              </a:spcBef>
              <a:spcAft>
                <a:spcPts val="0"/>
              </a:spcAft>
              <a:buNone/>
            </a:pPr>
            <a:endParaRPr sz="1500" dirty="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1376261" y="569204"/>
            <a:ext cx="7038900" cy="2880900"/>
          </a:xfrm>
          <a:prstGeom prst="rect">
            <a:avLst/>
          </a:prstGeom>
        </p:spPr>
        <p:txBody>
          <a:bodyPr spcFirstLastPara="1" wrap="square" lIns="91425" tIns="91425" rIns="91425" bIns="91425" anchor="t" anchorCtr="0">
            <a:noAutofit/>
          </a:bodyPr>
          <a:lstStyle/>
          <a:p>
            <a:pPr marL="457200" lvl="0" indent="-323850" algn="just">
              <a:spcBef>
                <a:spcPts val="0"/>
              </a:spcBef>
              <a:spcAft>
                <a:spcPts val="0"/>
              </a:spcAft>
              <a:buSzPts val="1500"/>
              <a:buFont typeface="Century Gothic"/>
              <a:buChar char="●"/>
            </a:pPr>
            <a:r>
              <a:rPr lang="es" sz="1500" dirty="0">
                <a:latin typeface="Century Gothic"/>
                <a:ea typeface="Century Gothic"/>
                <a:cs typeface="Century Gothic"/>
                <a:sym typeface="Century Gothic"/>
              </a:rPr>
              <a:t>Investigación de laboratorio: técnica de descubrimiento, en la que el coordinador presenta a los </a:t>
            </a:r>
            <a:r>
              <a:rPr lang="es" sz="1500" dirty="0" smtClean="0">
                <a:latin typeface="Century Gothic"/>
                <a:ea typeface="Century Gothic"/>
                <a:cs typeface="Century Gothic"/>
                <a:sym typeface="Century Gothic"/>
              </a:rPr>
              <a:t>participantes </a:t>
            </a:r>
            <a:r>
              <a:rPr lang="es" sz="1500" dirty="0">
                <a:latin typeface="Century Gothic"/>
                <a:ea typeface="Century Gothic"/>
                <a:cs typeface="Century Gothic"/>
                <a:sym typeface="Century Gothic"/>
              </a:rPr>
              <a:t>uno o varios fenómenos relacionados entre </a:t>
            </a:r>
            <a:r>
              <a:rPr lang="es" sz="1500" dirty="0" smtClean="0">
                <a:latin typeface="Century Gothic"/>
                <a:ea typeface="Century Gothic"/>
                <a:cs typeface="Century Gothic"/>
                <a:sym typeface="Century Gothic"/>
              </a:rPr>
              <a:t>sí </a:t>
            </a:r>
            <a:r>
              <a:rPr lang="es" sz="1500" dirty="0">
                <a:latin typeface="Century Gothic"/>
                <a:ea typeface="Century Gothic"/>
                <a:cs typeface="Century Gothic"/>
                <a:sym typeface="Century Gothic"/>
              </a:rPr>
              <a:t>y, a ser posible, aparentemente contradictorios, para </a:t>
            </a:r>
            <a:r>
              <a:rPr lang="es" sz="1500" dirty="0" smtClean="0">
                <a:latin typeface="Century Gothic"/>
                <a:ea typeface="Century Gothic"/>
                <a:cs typeface="Century Gothic"/>
                <a:sym typeface="Century Gothic"/>
              </a:rPr>
              <a:t>que </a:t>
            </a:r>
            <a:r>
              <a:rPr lang="es" sz="1500" dirty="0">
                <a:latin typeface="Century Gothic"/>
                <a:ea typeface="Century Gothic"/>
                <a:cs typeface="Century Gothic"/>
                <a:sym typeface="Century Gothic"/>
              </a:rPr>
              <a:t>utilizando la evidencia científica, </a:t>
            </a:r>
            <a:r>
              <a:rPr lang="es" sz="1500" dirty="0" smtClean="0">
                <a:latin typeface="Century Gothic"/>
                <a:ea typeface="Century Gothic"/>
                <a:cs typeface="Century Gothic"/>
                <a:sym typeface="Century Gothic"/>
              </a:rPr>
              <a:t>los participantes </a:t>
            </a:r>
            <a:r>
              <a:rPr lang="es" sz="1500" dirty="0">
                <a:latin typeface="Century Gothic"/>
                <a:ea typeface="Century Gothic"/>
                <a:cs typeface="Century Gothic"/>
                <a:sym typeface="Century Gothic"/>
              </a:rPr>
              <a:t>extraiga conclusiones útiles para su práctica profesional</a:t>
            </a:r>
            <a:r>
              <a:rPr lang="es" sz="1500" dirty="0" smtClean="0">
                <a:latin typeface="Century Gothic"/>
                <a:ea typeface="Century Gothic"/>
                <a:cs typeface="Century Gothic"/>
                <a:sym typeface="Century Gothic"/>
              </a:rPr>
              <a:t>.</a:t>
            </a:r>
          </a:p>
          <a:p>
            <a:pPr marL="133350" lvl="0" indent="0" algn="just">
              <a:spcBef>
                <a:spcPts val="0"/>
              </a:spcBef>
              <a:spcAft>
                <a:spcPts val="0"/>
              </a:spcAft>
              <a:buSzPts val="1500"/>
              <a:buNone/>
            </a:pPr>
            <a:endParaRPr sz="1500" dirty="0">
              <a:latin typeface="Century Gothic"/>
              <a:ea typeface="Century Gothic"/>
              <a:cs typeface="Century Gothic"/>
              <a:sym typeface="Century Gothic"/>
            </a:endParaRPr>
          </a:p>
          <a:p>
            <a:pPr marL="457200" lvl="0" indent="-323850" algn="just" rtl="0">
              <a:spcBef>
                <a:spcPts val="0"/>
              </a:spcBef>
              <a:spcAft>
                <a:spcPts val="0"/>
              </a:spcAft>
              <a:buSzPts val="1500"/>
              <a:buFont typeface="Century Gothic"/>
              <a:buChar char="●"/>
            </a:pPr>
            <a:r>
              <a:rPr lang="es" sz="1500" dirty="0">
                <a:latin typeface="Century Gothic"/>
                <a:ea typeface="Century Gothic"/>
                <a:cs typeface="Century Gothic"/>
                <a:sym typeface="Century Gothic"/>
              </a:rPr>
              <a:t>Investigación social: técnica de descubrimiento que favorece la adquisición de objetivos de comprensión y aplicación, potenciando el descubrimiento de estructuras profundas, relaciones nuevas y valoraciones críticas. Se trata de plantear “un problema" pobremente definido y de discutir sus posibles soluciones</a:t>
            </a:r>
            <a:r>
              <a:rPr lang="es" sz="1500" dirty="0" smtClean="0">
                <a:latin typeface="Century Gothic"/>
                <a:ea typeface="Century Gothic"/>
                <a:cs typeface="Century Gothic"/>
                <a:sym typeface="Century Gothic"/>
              </a:rPr>
              <a:t>.</a:t>
            </a:r>
            <a:endParaRPr sz="1500" dirty="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1376261" y="569204"/>
            <a:ext cx="7038900" cy="2880900"/>
          </a:xfrm>
          <a:prstGeom prst="rect">
            <a:avLst/>
          </a:prstGeom>
        </p:spPr>
        <p:txBody>
          <a:bodyPr spcFirstLastPara="1" wrap="square" lIns="91425" tIns="91425" rIns="91425" bIns="91425" anchor="t" anchorCtr="0">
            <a:noAutofit/>
          </a:bodyPr>
          <a:lstStyle/>
          <a:p>
            <a:pPr marL="457200" lvl="0" indent="-323850" algn="just" rtl="0">
              <a:spcBef>
                <a:spcPts val="0"/>
              </a:spcBef>
              <a:spcAft>
                <a:spcPts val="0"/>
              </a:spcAft>
              <a:buSzPts val="1500"/>
              <a:buFont typeface="Century Gothic"/>
              <a:buChar char="●"/>
            </a:pPr>
            <a:r>
              <a:rPr lang="es" sz="1500" dirty="0" smtClean="0">
                <a:latin typeface="Century Gothic"/>
                <a:ea typeface="Century Gothic"/>
                <a:cs typeface="Century Gothic"/>
                <a:sym typeface="Century Gothic"/>
              </a:rPr>
              <a:t>El </a:t>
            </a:r>
            <a:r>
              <a:rPr lang="es" sz="1500" dirty="0">
                <a:latin typeface="Century Gothic"/>
                <a:ea typeface="Century Gothic"/>
                <a:cs typeface="Century Gothic"/>
                <a:sym typeface="Century Gothic"/>
              </a:rPr>
              <a:t>proyecto: técnica que facilita la transferencia del aprendizaje al puesto de trabajo, ya que la labor del  coordinador no acaba en el aula, sino que sigue asesorando a los sujetos en la aplicación de un plan de trabajo personalizado, previamente definido.</a:t>
            </a:r>
            <a:endParaRPr sz="15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98319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297500" y="345750"/>
            <a:ext cx="7038900" cy="445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1500" dirty="0">
                <a:latin typeface="Century Gothic"/>
                <a:ea typeface="Century Gothic"/>
                <a:cs typeface="Century Gothic"/>
                <a:sym typeface="Century Gothic"/>
              </a:rPr>
              <a:t>d) Técnicas de trabajo en </a:t>
            </a:r>
            <a:r>
              <a:rPr lang="es" sz="1500" dirty="0" smtClean="0">
                <a:latin typeface="Century Gothic"/>
                <a:ea typeface="Century Gothic"/>
                <a:cs typeface="Century Gothic"/>
                <a:sym typeface="Century Gothic"/>
              </a:rPr>
              <a:t>grupo</a:t>
            </a:r>
            <a:br>
              <a:rPr lang="es" sz="1500" dirty="0" smtClean="0">
                <a:latin typeface="Century Gothic"/>
                <a:ea typeface="Century Gothic"/>
                <a:cs typeface="Century Gothic"/>
                <a:sym typeface="Century Gothic"/>
              </a:rPr>
            </a:br>
            <a:r>
              <a:rPr lang="es" sz="1500" dirty="0" smtClean="0">
                <a:latin typeface="Century Gothic"/>
                <a:ea typeface="Century Gothic"/>
                <a:cs typeface="Century Gothic"/>
                <a:sym typeface="Century Gothic"/>
              </a:rPr>
              <a:t/>
            </a:r>
            <a:br>
              <a:rPr lang="es" sz="1500" dirty="0" smtClean="0">
                <a:latin typeface="Century Gothic"/>
                <a:ea typeface="Century Gothic"/>
                <a:cs typeface="Century Gothic"/>
                <a:sym typeface="Century Gothic"/>
              </a:rPr>
            </a:br>
            <a:r>
              <a:rPr lang="es" sz="1500" dirty="0" smtClean="0">
                <a:latin typeface="Century Gothic"/>
                <a:ea typeface="Century Gothic"/>
                <a:cs typeface="Century Gothic"/>
                <a:sym typeface="Century Gothic"/>
              </a:rPr>
              <a:t/>
            </a:r>
            <a:br>
              <a:rPr lang="es" sz="1500" dirty="0" smtClean="0">
                <a:latin typeface="Century Gothic"/>
                <a:ea typeface="Century Gothic"/>
                <a:cs typeface="Century Gothic"/>
                <a:sym typeface="Century Gothic"/>
              </a:rPr>
            </a:br>
            <a:r>
              <a:rPr lang="es" sz="1500" dirty="0" smtClean="0">
                <a:latin typeface="Century Gothic"/>
                <a:ea typeface="Century Gothic"/>
                <a:cs typeface="Century Gothic"/>
                <a:sym typeface="Century Gothic"/>
              </a:rPr>
              <a:t>Este </a:t>
            </a:r>
            <a:r>
              <a:rPr lang="es" sz="1500" dirty="0">
                <a:latin typeface="Century Gothic"/>
                <a:ea typeface="Century Gothic"/>
                <a:cs typeface="Century Gothic"/>
                <a:sym typeface="Century Gothic"/>
              </a:rPr>
              <a:t>tipo de técnicas pretenden aumentar la eficacia del aprendizaje a través de la dinamización de los grupos. Algunas de las técnicas más utilizadas son</a:t>
            </a:r>
            <a:r>
              <a:rPr lang="es" sz="1500" dirty="0" smtClean="0">
                <a:latin typeface="Century Gothic"/>
                <a:ea typeface="Century Gothic"/>
                <a:cs typeface="Century Gothic"/>
                <a:sym typeface="Century Gothic"/>
              </a:rPr>
              <a:t>:</a:t>
            </a:r>
            <a:br>
              <a:rPr lang="es" sz="1500" dirty="0" smtClean="0">
                <a:latin typeface="Century Gothic"/>
                <a:ea typeface="Century Gothic"/>
                <a:cs typeface="Century Gothic"/>
                <a:sym typeface="Century Gothic"/>
              </a:rPr>
            </a:br>
            <a:r>
              <a:rPr lang="es" sz="1500" dirty="0" smtClean="0">
                <a:latin typeface="Century Gothic"/>
                <a:ea typeface="Century Gothic"/>
                <a:cs typeface="Century Gothic"/>
                <a:sym typeface="Century Gothic"/>
              </a:rPr>
              <a:t/>
            </a:r>
            <a:br>
              <a:rPr lang="es" sz="1500" dirty="0" smtClean="0">
                <a:latin typeface="Century Gothic"/>
                <a:ea typeface="Century Gothic"/>
                <a:cs typeface="Century Gothic"/>
                <a:sym typeface="Century Gothic"/>
              </a:rPr>
            </a:br>
            <a:endParaRPr sz="1500" dirty="0">
              <a:latin typeface="Century Gothic"/>
              <a:ea typeface="Century Gothic"/>
              <a:cs typeface="Century Gothic"/>
              <a:sym typeface="Century Gothic"/>
            </a:endParaRPr>
          </a:p>
          <a:p>
            <a:pPr marL="457200" lvl="0" indent="-323850" rtl="0">
              <a:spcBef>
                <a:spcPts val="0"/>
              </a:spcBef>
              <a:spcAft>
                <a:spcPts val="0"/>
              </a:spcAft>
              <a:buSzPts val="1500"/>
              <a:buFont typeface="Century Gothic"/>
              <a:buChar char="●"/>
            </a:pPr>
            <a:r>
              <a:rPr lang="es" sz="1500" dirty="0">
                <a:latin typeface="Century Gothic"/>
                <a:ea typeface="Century Gothic"/>
                <a:cs typeface="Century Gothic"/>
                <a:sym typeface="Century Gothic"/>
              </a:rPr>
              <a:t>El debate dirigido o discusión guiada: un grupo reducido (entre 5 y 20) trata un tema en discusión informal, intercambiando ideas y opiniones, con la ayuda activa y estimulante de un conductor </a:t>
            </a:r>
            <a:r>
              <a:rPr lang="es" sz="1500" dirty="0" smtClean="0">
                <a:latin typeface="Century Gothic"/>
                <a:ea typeface="Century Gothic"/>
                <a:cs typeface="Century Gothic"/>
                <a:sym typeface="Century Gothic"/>
              </a:rPr>
              <a:t>de grupo</a:t>
            </a:r>
            <a:r>
              <a:rPr lang="es" sz="1500" dirty="0">
                <a:latin typeface="Century Gothic"/>
                <a:ea typeface="Century Gothic"/>
                <a:cs typeface="Century Gothic"/>
                <a:sym typeface="Century Gothic"/>
              </a:rPr>
              <a:t>. </a:t>
            </a:r>
            <a:r>
              <a:rPr lang="es" sz="1500" dirty="0" smtClean="0">
                <a:latin typeface="Century Gothic"/>
                <a:ea typeface="Century Gothic"/>
                <a:cs typeface="Century Gothic"/>
                <a:sym typeface="Century Gothic"/>
              </a:rPr>
              <a:t/>
            </a:r>
            <a:br>
              <a:rPr lang="es" sz="1500" dirty="0" smtClean="0">
                <a:latin typeface="Century Gothic"/>
                <a:ea typeface="Century Gothic"/>
                <a:cs typeface="Century Gothic"/>
                <a:sym typeface="Century Gothic"/>
              </a:rPr>
            </a:br>
            <a:r>
              <a:rPr lang="es" sz="1500" dirty="0">
                <a:latin typeface="Century Gothic"/>
                <a:ea typeface="Century Gothic"/>
                <a:cs typeface="Century Gothic"/>
                <a:sym typeface="Century Gothic"/>
              </a:rPr>
              <a:t/>
            </a:r>
            <a:br>
              <a:rPr lang="es" sz="1500" dirty="0">
                <a:latin typeface="Century Gothic"/>
                <a:ea typeface="Century Gothic"/>
                <a:cs typeface="Century Gothic"/>
                <a:sym typeface="Century Gothic"/>
              </a:rPr>
            </a:br>
            <a:r>
              <a:rPr lang="es" sz="1500" dirty="0" smtClean="0">
                <a:latin typeface="Century Gothic"/>
                <a:ea typeface="Century Gothic"/>
                <a:cs typeface="Century Gothic"/>
                <a:sym typeface="Century Gothic"/>
              </a:rPr>
              <a:t>La </a:t>
            </a:r>
            <a:r>
              <a:rPr lang="es" sz="1500" dirty="0">
                <a:latin typeface="Century Gothic"/>
                <a:ea typeface="Century Gothic"/>
                <a:cs typeface="Century Gothic"/>
                <a:sym typeface="Century Gothic"/>
              </a:rPr>
              <a:t>experiencia demuestra que el aprendizaje que se ha producido a través del uso de esta técnica, permite </a:t>
            </a:r>
            <a:r>
              <a:rPr lang="es" sz="1500" dirty="0" smtClean="0">
                <a:latin typeface="Century Gothic"/>
                <a:ea typeface="Century Gothic"/>
                <a:cs typeface="Century Gothic"/>
                <a:sym typeface="Century Gothic"/>
              </a:rPr>
              <a:t>profundizar </a:t>
            </a:r>
            <a:r>
              <a:rPr lang="es" sz="1500" dirty="0">
                <a:latin typeface="Century Gothic"/>
                <a:ea typeface="Century Gothic"/>
                <a:cs typeface="Century Gothic"/>
                <a:sym typeface="Century Gothic"/>
              </a:rPr>
              <a:t>en los temas y produce satisfacción en los sujetos</a:t>
            </a:r>
            <a:r>
              <a:rPr lang="es" sz="1500" dirty="0" smtClean="0">
                <a:latin typeface="Century Gothic"/>
                <a:ea typeface="Century Gothic"/>
                <a:cs typeface="Century Gothic"/>
                <a:sym typeface="Century Gothic"/>
              </a:rPr>
              <a:t>.</a:t>
            </a:r>
            <a:endParaRPr sz="1500" dirty="0">
              <a:latin typeface="Century Gothic"/>
              <a:ea typeface="Century Gothic"/>
              <a:cs typeface="Century Gothic"/>
              <a:sym typeface="Century Gothic"/>
            </a:endParaRPr>
          </a:p>
          <a:p>
            <a:pPr marL="457200" lvl="0" indent="-323850" algn="just">
              <a:spcBef>
                <a:spcPts val="0"/>
              </a:spcBef>
              <a:spcAft>
                <a:spcPts val="0"/>
              </a:spcAft>
              <a:buSzPts val="1500"/>
              <a:buFont typeface="Century Gothic"/>
              <a:buChar char="●"/>
            </a:pPr>
            <a:r>
              <a:rPr lang="es" sz="1500" dirty="0" smtClean="0">
                <a:latin typeface="Century Gothic"/>
                <a:ea typeface="Century Gothic"/>
                <a:cs typeface="Century Gothic"/>
                <a:sym typeface="Century Gothic"/>
              </a:rPr>
              <a:t>.</a:t>
            </a:r>
            <a:r>
              <a:rPr lang="es" sz="1500" dirty="0">
                <a:latin typeface="Century Gothic"/>
                <a:ea typeface="Century Gothic"/>
                <a:cs typeface="Century Gothic"/>
                <a:sym typeface="Century Gothic"/>
              </a:rPr>
              <a:t/>
            </a:r>
            <a:br>
              <a:rPr lang="es" sz="1500" dirty="0">
                <a:latin typeface="Century Gothic"/>
                <a:ea typeface="Century Gothic"/>
                <a:cs typeface="Century Gothic"/>
                <a:sym typeface="Century Gothic"/>
              </a:rPr>
            </a:br>
            <a:endParaRPr sz="1500" dirty="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297500" y="588722"/>
            <a:ext cx="7038900" cy="4209027"/>
          </a:xfrm>
          <a:prstGeom prst="rect">
            <a:avLst/>
          </a:prstGeom>
        </p:spPr>
        <p:txBody>
          <a:bodyPr spcFirstLastPara="1" wrap="square" lIns="91425" tIns="91425" rIns="91425" bIns="91425" anchor="t" anchorCtr="0">
            <a:noAutofit/>
          </a:bodyPr>
          <a:lstStyle/>
          <a:p>
            <a:pPr marL="457200" lvl="0" indent="-323850">
              <a:spcBef>
                <a:spcPts val="0"/>
              </a:spcBef>
              <a:spcAft>
                <a:spcPts val="0"/>
              </a:spcAft>
              <a:buSzPts val="1500"/>
              <a:buFont typeface="Century Gothic"/>
              <a:buChar char="●"/>
            </a:pPr>
            <a:r>
              <a:rPr lang="es" sz="1500" dirty="0" smtClean="0">
                <a:latin typeface="Century Gothic"/>
                <a:ea typeface="Century Gothic"/>
                <a:cs typeface="Century Gothic"/>
                <a:sym typeface="Century Gothic"/>
              </a:rPr>
              <a:t>Philipps </a:t>
            </a:r>
            <a:r>
              <a:rPr lang="es" sz="1500" dirty="0">
                <a:latin typeface="Century Gothic"/>
                <a:ea typeface="Century Gothic"/>
                <a:cs typeface="Century Gothic"/>
                <a:sym typeface="Century Gothic"/>
              </a:rPr>
              <a:t>66: un grupo grande se divide en subgrupos de seis personas, para discutir durante seis minutos un tema y llegar a una conclusión. De los informes de todos los grupos se extrae la conclusión general. </a:t>
            </a:r>
            <a:r>
              <a:rPr lang="es" sz="1500" dirty="0" smtClean="0">
                <a:latin typeface="Century Gothic"/>
                <a:ea typeface="Century Gothic"/>
                <a:cs typeface="Century Gothic"/>
                <a:sym typeface="Century Gothic"/>
              </a:rPr>
              <a:t/>
            </a:r>
            <a:br>
              <a:rPr lang="es" sz="1500" dirty="0" smtClean="0">
                <a:latin typeface="Century Gothic"/>
                <a:ea typeface="Century Gothic"/>
                <a:cs typeface="Century Gothic"/>
                <a:sym typeface="Century Gothic"/>
              </a:rPr>
            </a:br>
            <a:r>
              <a:rPr lang="es" sz="1500" dirty="0">
                <a:latin typeface="Century Gothic"/>
                <a:ea typeface="Century Gothic"/>
                <a:cs typeface="Century Gothic"/>
                <a:sym typeface="Century Gothic"/>
              </a:rPr>
              <a:t/>
            </a:r>
            <a:br>
              <a:rPr lang="es" sz="1500" dirty="0">
                <a:latin typeface="Century Gothic"/>
                <a:ea typeface="Century Gothic"/>
                <a:cs typeface="Century Gothic"/>
                <a:sym typeface="Century Gothic"/>
              </a:rPr>
            </a:br>
            <a:r>
              <a:rPr lang="es" sz="1500" dirty="0" smtClean="0">
                <a:latin typeface="Century Gothic"/>
                <a:ea typeface="Century Gothic"/>
                <a:cs typeface="Century Gothic"/>
                <a:sym typeface="Century Gothic"/>
              </a:rPr>
              <a:t>Si </a:t>
            </a:r>
            <a:r>
              <a:rPr lang="es" sz="1500" dirty="0">
                <a:latin typeface="Century Gothic"/>
                <a:ea typeface="Century Gothic"/>
                <a:cs typeface="Century Gothic"/>
                <a:sym typeface="Century Gothic"/>
              </a:rPr>
              <a:t>bien no es en sí misma una técnica de aprendizaje, facilita la confrontación de ideas o puntos de vista, mediante la actividad y la participación de todos los sujetos. </a:t>
            </a:r>
            <a:r>
              <a:rPr lang="es" sz="1500" dirty="0" smtClean="0">
                <a:latin typeface="Century Gothic"/>
                <a:ea typeface="Century Gothic"/>
                <a:cs typeface="Century Gothic"/>
                <a:sym typeface="Century Gothic"/>
              </a:rPr>
              <a:t/>
            </a:r>
            <a:br>
              <a:rPr lang="es" sz="1500" dirty="0" smtClean="0">
                <a:latin typeface="Century Gothic"/>
                <a:ea typeface="Century Gothic"/>
                <a:cs typeface="Century Gothic"/>
                <a:sym typeface="Century Gothic"/>
              </a:rPr>
            </a:br>
            <a:r>
              <a:rPr lang="es" sz="1500" dirty="0">
                <a:latin typeface="Century Gothic"/>
                <a:ea typeface="Century Gothic"/>
                <a:cs typeface="Century Gothic"/>
                <a:sym typeface="Century Gothic"/>
              </a:rPr>
              <a:t/>
            </a:r>
            <a:br>
              <a:rPr lang="es" sz="1500" dirty="0">
                <a:latin typeface="Century Gothic"/>
                <a:ea typeface="Century Gothic"/>
                <a:cs typeface="Century Gothic"/>
                <a:sym typeface="Century Gothic"/>
              </a:rPr>
            </a:br>
            <a:r>
              <a:rPr lang="es" sz="1500" dirty="0" smtClean="0">
                <a:latin typeface="Century Gothic"/>
                <a:ea typeface="Century Gothic"/>
                <a:cs typeface="Century Gothic"/>
                <a:sym typeface="Century Gothic"/>
              </a:rPr>
              <a:t>Puede </a:t>
            </a:r>
            <a:r>
              <a:rPr lang="es" sz="1500" dirty="0">
                <a:latin typeface="Century Gothic"/>
                <a:ea typeface="Century Gothic"/>
                <a:cs typeface="Century Gothic"/>
                <a:sym typeface="Century Gothic"/>
              </a:rPr>
              <a:t>utilizarse como técnica para conocer las ideas previas de las personas. </a:t>
            </a:r>
            <a:endParaRPr sz="15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41125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307859" y="714885"/>
            <a:ext cx="7038900" cy="33873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Font typeface="Century Gothic"/>
              <a:buChar char="●"/>
            </a:pPr>
            <a:r>
              <a:rPr lang="es" sz="1500" dirty="0">
                <a:latin typeface="Century Gothic"/>
                <a:ea typeface="Century Gothic"/>
                <a:cs typeface="Century Gothic"/>
                <a:sym typeface="Century Gothic"/>
              </a:rPr>
              <a:t>Comisión: un grupo reducido comenta un tema o problema específico, para presentar luego las conclusiones a un grupo mayor. Dividiendo al grupo en comisiones, cada una de ellas se encarga de la preparación de un tema o de un aspecto de un tema concreto, para luego ser tratado de forma integral con el resto de los </a:t>
            </a:r>
            <a:r>
              <a:rPr lang="es" sz="1500" dirty="0" smtClean="0">
                <a:latin typeface="Century Gothic"/>
                <a:ea typeface="Century Gothic"/>
                <a:cs typeface="Century Gothic"/>
                <a:sym typeface="Century Gothic"/>
              </a:rPr>
              <a:t>participantes.</a:t>
            </a:r>
            <a:br>
              <a:rPr lang="es" sz="1500" dirty="0" smtClean="0">
                <a:latin typeface="Century Gothic"/>
                <a:ea typeface="Century Gothic"/>
                <a:cs typeface="Century Gothic"/>
                <a:sym typeface="Century Gothic"/>
              </a:rPr>
            </a:br>
            <a:endParaRPr sz="1500" dirty="0">
              <a:latin typeface="Century Gothic"/>
              <a:ea typeface="Century Gothic"/>
              <a:cs typeface="Century Gothic"/>
              <a:sym typeface="Century Gothic"/>
            </a:endParaRPr>
          </a:p>
          <a:p>
            <a:pPr marL="457200" lvl="0" indent="-323850" rtl="0">
              <a:spcBef>
                <a:spcPts val="0"/>
              </a:spcBef>
              <a:spcAft>
                <a:spcPts val="0"/>
              </a:spcAft>
              <a:buSzPts val="1500"/>
              <a:buFont typeface="Century Gothic"/>
              <a:buChar char="●"/>
            </a:pPr>
            <a:r>
              <a:rPr lang="es" sz="1500" dirty="0" smtClean="0">
                <a:latin typeface="Century Gothic"/>
                <a:ea typeface="Century Gothic"/>
                <a:cs typeface="Century Gothic"/>
                <a:sym typeface="Century Gothic"/>
              </a:rPr>
              <a:t>Role </a:t>
            </a:r>
            <a:r>
              <a:rPr lang="es" sz="1500" dirty="0">
                <a:latin typeface="Century Gothic"/>
                <a:ea typeface="Century Gothic"/>
                <a:cs typeface="Century Gothic"/>
                <a:sym typeface="Century Gothic"/>
              </a:rPr>
              <a:t>play: Dos o más personas representan una situación real, asumiendo los roles del caso, con objeto de que pueda ser mejor comprendida y tratada por el grupo</a:t>
            </a:r>
            <a:r>
              <a:rPr lang="es" sz="1500" dirty="0" smtClean="0">
                <a:latin typeface="Century Gothic"/>
                <a:ea typeface="Century Gothic"/>
                <a:cs typeface="Century Gothic"/>
                <a:sym typeface="Century Gothic"/>
              </a:rPr>
              <a:t>.</a:t>
            </a:r>
            <a:br>
              <a:rPr lang="es" sz="1500" dirty="0" smtClean="0">
                <a:latin typeface="Century Gothic"/>
                <a:ea typeface="Century Gothic"/>
                <a:cs typeface="Century Gothic"/>
                <a:sym typeface="Century Gothic"/>
              </a:rPr>
            </a:br>
            <a:endParaRPr sz="1500" dirty="0">
              <a:latin typeface="Century Gothic"/>
              <a:ea typeface="Century Gothic"/>
              <a:cs typeface="Century Gothic"/>
              <a:sym typeface="Century Gothic"/>
            </a:endParaRPr>
          </a:p>
          <a:p>
            <a:pPr marL="457200" lvl="0" indent="-323850" algn="just">
              <a:spcBef>
                <a:spcPts val="0"/>
              </a:spcBef>
              <a:spcAft>
                <a:spcPts val="0"/>
              </a:spcAft>
              <a:buSzPts val="1500"/>
              <a:buFont typeface="Century Gothic"/>
              <a:buChar char="●"/>
            </a:pPr>
            <a:r>
              <a:rPr lang="es" sz="1500" dirty="0">
                <a:latin typeface="Century Gothic"/>
                <a:ea typeface="Century Gothic"/>
                <a:cs typeface="Century Gothic"/>
                <a:sym typeface="Century Gothic"/>
              </a:rPr>
              <a:t>El foro: el grupo expresa libre e informalmente sus ideas y opiniones sobre un asunto, moderados por el coordinador. Generalmente acompaña a otras técnicas (mesa redonda, role play, etc.) o se utiliza como continuidad de la </a:t>
            </a:r>
            <a:r>
              <a:rPr lang="es" sz="1500" dirty="0" smtClean="0">
                <a:latin typeface="Century Gothic"/>
                <a:ea typeface="Century Gothic"/>
                <a:cs typeface="Century Gothic"/>
                <a:sym typeface="Century Gothic"/>
              </a:rPr>
              <a:t>actividad </a:t>
            </a:r>
            <a:r>
              <a:rPr lang="es" sz="1500" dirty="0">
                <a:latin typeface="Century Gothic"/>
                <a:ea typeface="Century Gothic"/>
                <a:cs typeface="Century Gothic"/>
                <a:sym typeface="Century Gothic"/>
              </a:rPr>
              <a:t>al finalizar ésta.</a:t>
            </a:r>
            <a:endParaRPr sz="1500" dirty="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1323500" y="10021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sz="1500" dirty="0" smtClean="0">
                <a:latin typeface="Century Gothic"/>
                <a:ea typeface="Century Gothic"/>
                <a:cs typeface="Century Gothic"/>
                <a:sym typeface="Century Gothic"/>
              </a:rPr>
              <a:t>Anteriormente </a:t>
            </a:r>
            <a:r>
              <a:rPr lang="es" sz="1500" dirty="0">
                <a:latin typeface="Century Gothic"/>
                <a:ea typeface="Century Gothic"/>
                <a:cs typeface="Century Gothic"/>
                <a:sym typeface="Century Gothic"/>
              </a:rPr>
              <a:t>trabajamos con técnicas </a:t>
            </a:r>
            <a:r>
              <a:rPr lang="es" sz="1500" dirty="0" smtClean="0">
                <a:latin typeface="Century Gothic"/>
                <a:ea typeface="Century Gothic"/>
                <a:cs typeface="Century Gothic"/>
                <a:sym typeface="Century Gothic"/>
              </a:rPr>
              <a:t>grupales; </a:t>
            </a:r>
            <a:r>
              <a:rPr lang="es" sz="1500" dirty="0">
                <a:latin typeface="Century Gothic"/>
                <a:ea typeface="Century Gothic"/>
                <a:cs typeface="Century Gothic"/>
                <a:sym typeface="Century Gothic"/>
              </a:rPr>
              <a:t>en esta ocasión </a:t>
            </a:r>
            <a:r>
              <a:rPr lang="es" sz="1500" dirty="0" smtClean="0">
                <a:latin typeface="Century Gothic"/>
                <a:ea typeface="Century Gothic"/>
                <a:cs typeface="Century Gothic"/>
                <a:sym typeface="Century Gothic"/>
              </a:rPr>
              <a:t>trataremos el tema de “técnicas didácticas”, para lo cual es </a:t>
            </a:r>
            <a:r>
              <a:rPr lang="es" sz="1500" dirty="0">
                <a:latin typeface="Century Gothic"/>
                <a:ea typeface="Century Gothic"/>
                <a:cs typeface="Century Gothic"/>
                <a:sym typeface="Century Gothic"/>
              </a:rPr>
              <a:t>necesario </a:t>
            </a:r>
            <a:r>
              <a:rPr lang="es" sz="1500" dirty="0" smtClean="0">
                <a:latin typeface="Century Gothic"/>
                <a:ea typeface="Century Gothic"/>
                <a:cs typeface="Century Gothic"/>
                <a:sym typeface="Century Gothic"/>
              </a:rPr>
              <a:t>diferenciar </a:t>
            </a:r>
            <a:r>
              <a:rPr lang="es" sz="1500" dirty="0">
                <a:latin typeface="Century Gothic"/>
                <a:ea typeface="Century Gothic"/>
                <a:cs typeface="Century Gothic"/>
                <a:sym typeface="Century Gothic"/>
              </a:rPr>
              <a:t>en qué consiste cada una.</a:t>
            </a:r>
            <a:endParaRPr sz="1500" dirty="0">
              <a:latin typeface="Century Gothic"/>
              <a:ea typeface="Century Gothic"/>
              <a:cs typeface="Century Gothic"/>
              <a:sym typeface="Century Gothic"/>
            </a:endParaRPr>
          </a:p>
          <a:p>
            <a:pPr marL="0" lvl="0" indent="0">
              <a:spcBef>
                <a:spcPts val="1600"/>
              </a:spcBef>
              <a:spcAft>
                <a:spcPts val="0"/>
              </a:spcAft>
              <a:buNone/>
            </a:pPr>
            <a:r>
              <a:rPr lang="es" sz="1500" b="1" dirty="0">
                <a:latin typeface="Century Gothic"/>
                <a:ea typeface="Century Gothic"/>
                <a:cs typeface="Century Gothic"/>
                <a:sym typeface="Century Gothic"/>
              </a:rPr>
              <a:t>Técnicas grupales: </a:t>
            </a:r>
            <a:r>
              <a:rPr lang="es" sz="1500" dirty="0">
                <a:latin typeface="Century Gothic"/>
                <a:ea typeface="Century Gothic"/>
                <a:cs typeface="Century Gothic"/>
                <a:sym typeface="Century Gothic"/>
              </a:rPr>
              <a:t>son acciones coordinadas con la finalidad de hacer activa la clase </a:t>
            </a:r>
            <a:r>
              <a:rPr lang="es" sz="1500" dirty="0" smtClean="0">
                <a:latin typeface="Century Gothic"/>
                <a:ea typeface="Century Gothic"/>
                <a:cs typeface="Century Gothic"/>
                <a:sym typeface="Century Gothic"/>
              </a:rPr>
              <a:t>para </a:t>
            </a:r>
            <a:r>
              <a:rPr lang="es" sz="1500" dirty="0">
                <a:latin typeface="Century Gothic"/>
                <a:ea typeface="Century Gothic"/>
                <a:cs typeface="Century Gothic"/>
                <a:sym typeface="Century Gothic"/>
              </a:rPr>
              <a:t>que, de ese modo, el aprendizaje se dé de manera natural.</a:t>
            </a:r>
            <a:endParaRPr sz="1500" dirty="0">
              <a:latin typeface="Century Gothic"/>
              <a:ea typeface="Century Gothic"/>
              <a:cs typeface="Century Gothic"/>
              <a:sym typeface="Century Gothic"/>
            </a:endParaRPr>
          </a:p>
          <a:p>
            <a:pPr marL="0" lvl="0" indent="0">
              <a:spcBef>
                <a:spcPts val="1600"/>
              </a:spcBef>
              <a:spcAft>
                <a:spcPts val="0"/>
              </a:spcAft>
              <a:buNone/>
            </a:pPr>
            <a:r>
              <a:rPr lang="es" sz="1500" b="1" dirty="0">
                <a:latin typeface="Century Gothic"/>
                <a:ea typeface="Century Gothic"/>
                <a:cs typeface="Century Gothic"/>
                <a:sym typeface="Century Gothic"/>
              </a:rPr>
              <a:t>Técnicas didácticas: </a:t>
            </a:r>
            <a:r>
              <a:rPr lang="es" sz="1500" dirty="0">
                <a:latin typeface="Century Gothic"/>
                <a:ea typeface="Century Gothic"/>
                <a:cs typeface="Century Gothic"/>
                <a:sym typeface="Century Gothic"/>
              </a:rPr>
              <a:t>son el conjunto de herramientas que facilitan el proceso de enseñanza - aprendizaje. A su vez, éstas se encuentran estrechamente relacionadas con las habilidades personales de quien dirige la sesión.</a:t>
            </a:r>
            <a:endParaRPr sz="1500" dirty="0">
              <a:latin typeface="Century Gothic"/>
              <a:ea typeface="Century Gothic"/>
              <a:cs typeface="Century Gothic"/>
              <a:sym typeface="Century Gothic"/>
            </a:endParaRPr>
          </a:p>
          <a:p>
            <a:pPr marL="0" lvl="0" indent="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326000" y="5148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b="1" dirty="0"/>
              <a:t>Características de las técnicas didácticas</a:t>
            </a:r>
            <a:endParaRPr b="1" dirty="0"/>
          </a:p>
        </p:txBody>
      </p:sp>
      <p:sp>
        <p:nvSpPr>
          <p:cNvPr id="145" name="Shape 145"/>
          <p:cNvSpPr txBox="1">
            <a:spLocks noGrp="1"/>
          </p:cNvSpPr>
          <p:nvPr>
            <p:ph type="body" idx="1"/>
          </p:nvPr>
        </p:nvSpPr>
        <p:spPr>
          <a:xfrm>
            <a:off x="297050" y="1584200"/>
            <a:ext cx="7038900" cy="13866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Font typeface="Century Gothic"/>
              <a:buChar char="❖"/>
            </a:pPr>
            <a:r>
              <a:rPr lang="es" sz="1500" dirty="0">
                <a:latin typeface="Century Gothic"/>
                <a:ea typeface="Century Gothic"/>
                <a:cs typeface="Century Gothic"/>
                <a:sym typeface="Century Gothic"/>
              </a:rPr>
              <a:t>Tienen un proceso a seguir.</a:t>
            </a:r>
            <a:endParaRPr sz="1500" dirty="0">
              <a:latin typeface="Century Gothic"/>
              <a:ea typeface="Century Gothic"/>
              <a:cs typeface="Century Gothic"/>
              <a:sym typeface="Century Gothic"/>
            </a:endParaRPr>
          </a:p>
          <a:p>
            <a:pPr marL="457200" lvl="0" indent="-323850" rtl="0">
              <a:spcBef>
                <a:spcPts val="0"/>
              </a:spcBef>
              <a:spcAft>
                <a:spcPts val="0"/>
              </a:spcAft>
              <a:buSzPts val="1500"/>
              <a:buFont typeface="Century Gothic"/>
              <a:buChar char="❖"/>
            </a:pPr>
            <a:r>
              <a:rPr lang="es" sz="1500" dirty="0">
                <a:latin typeface="Century Gothic"/>
                <a:ea typeface="Century Gothic"/>
                <a:cs typeface="Century Gothic"/>
                <a:sym typeface="Century Gothic"/>
              </a:rPr>
              <a:t>Van encaminadas al logro de un objetivo específico.</a:t>
            </a:r>
            <a:endParaRPr sz="1500" dirty="0">
              <a:latin typeface="Century Gothic"/>
              <a:ea typeface="Century Gothic"/>
              <a:cs typeface="Century Gothic"/>
              <a:sym typeface="Century Gothic"/>
            </a:endParaRPr>
          </a:p>
          <a:p>
            <a:pPr marL="457200" lvl="0" indent="-323850" rtl="0">
              <a:spcBef>
                <a:spcPts val="0"/>
              </a:spcBef>
              <a:spcAft>
                <a:spcPts val="0"/>
              </a:spcAft>
              <a:buSzPts val="1500"/>
              <a:buFont typeface="Century Gothic"/>
              <a:buChar char="❖"/>
            </a:pPr>
            <a:r>
              <a:rPr lang="es" sz="1500" dirty="0">
                <a:latin typeface="Century Gothic"/>
                <a:ea typeface="Century Gothic"/>
                <a:cs typeface="Century Gothic"/>
                <a:sym typeface="Century Gothic"/>
              </a:rPr>
              <a:t>Desarrollan un proceso de discusión y reflexión.</a:t>
            </a:r>
            <a:endParaRPr sz="1500" dirty="0">
              <a:latin typeface="Century Gothic"/>
              <a:ea typeface="Century Gothic"/>
              <a:cs typeface="Century Gothic"/>
              <a:sym typeface="Century Gothic"/>
            </a:endParaRPr>
          </a:p>
          <a:p>
            <a:pPr marL="457200" lvl="0" indent="-323850" rtl="0">
              <a:spcBef>
                <a:spcPts val="0"/>
              </a:spcBef>
              <a:spcAft>
                <a:spcPts val="0"/>
              </a:spcAft>
              <a:buSzPts val="1500"/>
              <a:buFont typeface="Century Gothic"/>
              <a:buChar char="❖"/>
            </a:pPr>
            <a:r>
              <a:rPr lang="es" sz="1500" dirty="0">
                <a:latin typeface="Century Gothic"/>
                <a:ea typeface="Century Gothic"/>
                <a:cs typeface="Century Gothic"/>
                <a:sym typeface="Century Gothic"/>
              </a:rPr>
              <a:t>Pueden tener múltiples variantes al momento de ser ejecutadas.</a:t>
            </a:r>
            <a:endParaRPr sz="1500" dirty="0">
              <a:latin typeface="Century Gothic"/>
              <a:ea typeface="Century Gothic"/>
              <a:cs typeface="Century Gothic"/>
              <a:sym typeface="Century Gothic"/>
            </a:endParaRPr>
          </a:p>
          <a:p>
            <a:pPr marL="457200" lvl="0" indent="-323850">
              <a:spcBef>
                <a:spcPts val="0"/>
              </a:spcBef>
              <a:spcAft>
                <a:spcPts val="0"/>
              </a:spcAft>
              <a:buSzPts val="1500"/>
              <a:buFont typeface="Century Gothic"/>
              <a:buChar char="❖"/>
            </a:pPr>
            <a:r>
              <a:rPr lang="es" sz="1500" dirty="0">
                <a:latin typeface="Century Gothic"/>
                <a:ea typeface="Century Gothic"/>
                <a:cs typeface="Century Gothic"/>
                <a:sym typeface="Century Gothic"/>
              </a:rPr>
              <a:t>Son adaptables a las características del grupo.</a:t>
            </a:r>
            <a:endParaRPr sz="1500" dirty="0">
              <a:latin typeface="Century Gothic"/>
              <a:ea typeface="Century Gothic"/>
              <a:cs typeface="Century Gothic"/>
              <a:sym typeface="Century Gothic"/>
            </a:endParaRPr>
          </a:p>
        </p:txBody>
      </p:sp>
      <p:pic>
        <p:nvPicPr>
          <p:cNvPr id="146" name="Shape 146"/>
          <p:cNvPicPr preferRelativeResize="0"/>
          <p:nvPr/>
        </p:nvPicPr>
        <p:blipFill>
          <a:blip r:embed="rId3">
            <a:alphaModFix/>
          </a:blip>
          <a:stretch>
            <a:fillRect/>
          </a:stretch>
        </p:blipFill>
        <p:spPr>
          <a:xfrm>
            <a:off x="5476525" y="2836575"/>
            <a:ext cx="3293050" cy="183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297500" y="954350"/>
            <a:ext cx="7038900" cy="19179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Font typeface="Century Gothic"/>
              <a:buChar char="●"/>
            </a:pPr>
            <a:r>
              <a:rPr lang="es" sz="1500" dirty="0" smtClean="0">
                <a:latin typeface="Century Gothic"/>
                <a:ea typeface="Century Gothic"/>
                <a:cs typeface="Century Gothic"/>
                <a:sym typeface="Century Gothic"/>
              </a:rPr>
              <a:t>Ayudan </a:t>
            </a:r>
            <a:r>
              <a:rPr lang="es" sz="1500" dirty="0">
                <a:latin typeface="Century Gothic"/>
                <a:ea typeface="Century Gothic"/>
                <a:cs typeface="Century Gothic"/>
                <a:sym typeface="Century Gothic"/>
              </a:rPr>
              <a:t>a dinamizar el proceso de aprendizaje.</a:t>
            </a:r>
            <a:endParaRPr sz="1500" dirty="0">
              <a:latin typeface="Century Gothic"/>
              <a:ea typeface="Century Gothic"/>
              <a:cs typeface="Century Gothic"/>
              <a:sym typeface="Century Gothic"/>
            </a:endParaRPr>
          </a:p>
          <a:p>
            <a:pPr marL="457200" lvl="0" indent="-323850" rtl="0">
              <a:spcBef>
                <a:spcPts val="0"/>
              </a:spcBef>
              <a:spcAft>
                <a:spcPts val="0"/>
              </a:spcAft>
              <a:buSzPts val="1500"/>
              <a:buFont typeface="Century Gothic"/>
              <a:buChar char="●"/>
            </a:pPr>
            <a:r>
              <a:rPr lang="es" sz="1500" dirty="0" smtClean="0">
                <a:latin typeface="Century Gothic"/>
                <a:ea typeface="Century Gothic"/>
                <a:cs typeface="Century Gothic"/>
                <a:sym typeface="Century Gothic"/>
              </a:rPr>
              <a:t>Deben </a:t>
            </a:r>
            <a:r>
              <a:rPr lang="es" sz="1500" dirty="0">
                <a:latin typeface="Century Gothic"/>
                <a:ea typeface="Century Gothic"/>
                <a:cs typeface="Century Gothic"/>
                <a:sym typeface="Century Gothic"/>
              </a:rPr>
              <a:t>utilizarse en función de las circunstancias y las características del grupo que aprende.</a:t>
            </a:r>
            <a:endParaRPr sz="1500" dirty="0">
              <a:latin typeface="Century Gothic"/>
              <a:ea typeface="Century Gothic"/>
              <a:cs typeface="Century Gothic"/>
              <a:sym typeface="Century Gothic"/>
            </a:endParaRPr>
          </a:p>
          <a:p>
            <a:pPr marL="0" lvl="0" indent="0" rtl="0">
              <a:spcBef>
                <a:spcPts val="0"/>
              </a:spcBef>
              <a:spcAft>
                <a:spcPts val="0"/>
              </a:spcAft>
              <a:buNone/>
            </a:pPr>
            <a:endParaRPr sz="1500" dirty="0">
              <a:latin typeface="Century Gothic"/>
              <a:ea typeface="Century Gothic"/>
              <a:cs typeface="Century Gothic"/>
              <a:sym typeface="Century Gothic"/>
            </a:endParaRPr>
          </a:p>
          <a:p>
            <a:pPr marL="0" lvl="0" indent="0">
              <a:spcBef>
                <a:spcPts val="0"/>
              </a:spcBef>
              <a:spcAft>
                <a:spcPts val="0"/>
              </a:spcAft>
              <a:buNone/>
            </a:pPr>
            <a:r>
              <a:rPr lang="es" sz="1500" dirty="0">
                <a:latin typeface="Century Gothic"/>
                <a:ea typeface="Century Gothic"/>
                <a:cs typeface="Century Gothic"/>
                <a:sym typeface="Century Gothic"/>
              </a:rPr>
              <a:t>A </a:t>
            </a:r>
            <a:r>
              <a:rPr lang="es" sz="1500" dirty="0" smtClean="0">
                <a:latin typeface="Century Gothic"/>
                <a:ea typeface="Century Gothic"/>
                <a:cs typeface="Century Gothic"/>
                <a:sym typeface="Century Gothic"/>
              </a:rPr>
              <a:t>continuación, </a:t>
            </a:r>
            <a:r>
              <a:rPr lang="es" sz="1500" dirty="0">
                <a:latin typeface="Century Gothic"/>
                <a:ea typeface="Century Gothic"/>
                <a:cs typeface="Century Gothic"/>
                <a:sym typeface="Century Gothic"/>
              </a:rPr>
              <a:t>destacamos una serie de técnicas didácticas que facilitarán el desarrollo del proceso formativo.</a:t>
            </a:r>
            <a:endParaRPr sz="1500" dirty="0">
              <a:latin typeface="Century Gothic"/>
              <a:ea typeface="Century Gothic"/>
              <a:cs typeface="Century Gothic"/>
              <a:sym typeface="Century Gothic"/>
            </a:endParaRPr>
          </a:p>
        </p:txBody>
      </p:sp>
      <p:pic>
        <p:nvPicPr>
          <p:cNvPr id="152" name="Shape 152"/>
          <p:cNvPicPr preferRelativeResize="0"/>
          <p:nvPr/>
        </p:nvPicPr>
        <p:blipFill>
          <a:blip r:embed="rId3">
            <a:alphaModFix/>
          </a:blip>
          <a:stretch>
            <a:fillRect/>
          </a:stretch>
        </p:blipFill>
        <p:spPr>
          <a:xfrm>
            <a:off x="3266477" y="2872250"/>
            <a:ext cx="2611054" cy="196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978625" y="997143"/>
            <a:ext cx="7837500" cy="193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500" i="1" dirty="0">
                <a:solidFill>
                  <a:srgbClr val="FFFFFF"/>
                </a:solidFill>
                <a:latin typeface="Century Gothic"/>
                <a:ea typeface="Century Gothic"/>
                <a:cs typeface="Century Gothic"/>
                <a:sym typeface="Century Gothic"/>
              </a:rPr>
              <a:t>a) De carácter explicativo</a:t>
            </a:r>
            <a:endParaRPr sz="1500" i="1" dirty="0">
              <a:solidFill>
                <a:srgbClr val="FFFFFF"/>
              </a:solidFill>
              <a:latin typeface="Century Gothic"/>
              <a:ea typeface="Century Gothic"/>
              <a:cs typeface="Century Gothic"/>
              <a:sym typeface="Century Gothic"/>
            </a:endParaRPr>
          </a:p>
          <a:p>
            <a:pPr marL="457200" lvl="0" indent="-323850" rtl="0">
              <a:spcBef>
                <a:spcPts val="0"/>
              </a:spcBef>
              <a:spcAft>
                <a:spcPts val="0"/>
              </a:spcAft>
              <a:buClr>
                <a:srgbClr val="FFFFFF"/>
              </a:buClr>
              <a:buSzPts val="1500"/>
              <a:buFont typeface="Century Gothic"/>
              <a:buChar char="●"/>
            </a:pPr>
            <a:r>
              <a:rPr lang="es" sz="1500" dirty="0">
                <a:solidFill>
                  <a:srgbClr val="FFFFFF"/>
                </a:solidFill>
                <a:latin typeface="Century Gothic"/>
                <a:ea typeface="Century Gothic"/>
                <a:cs typeface="Century Gothic"/>
                <a:sym typeface="Century Gothic"/>
              </a:rPr>
              <a:t>La explicación oral: </a:t>
            </a:r>
            <a:r>
              <a:rPr lang="es" sz="1500" dirty="0" smtClean="0">
                <a:solidFill>
                  <a:srgbClr val="FFFFFF"/>
                </a:solidFill>
                <a:latin typeface="Century Gothic"/>
                <a:ea typeface="Century Gothic"/>
                <a:cs typeface="Century Gothic"/>
                <a:sym typeface="Century Gothic"/>
              </a:rPr>
              <a:t>Dirigida </a:t>
            </a:r>
            <a:r>
              <a:rPr lang="es" sz="1500" dirty="0">
                <a:solidFill>
                  <a:srgbClr val="FFFFFF"/>
                </a:solidFill>
                <a:latin typeface="Century Gothic"/>
                <a:ea typeface="Century Gothic"/>
                <a:cs typeface="Century Gothic"/>
                <a:sym typeface="Century Gothic"/>
              </a:rPr>
              <a:t>generalmente a un grupo, con </a:t>
            </a:r>
            <a:r>
              <a:rPr lang="es" sz="1500" dirty="0" smtClean="0">
                <a:solidFill>
                  <a:srgbClr val="FFFFFF"/>
                </a:solidFill>
                <a:latin typeface="Century Gothic"/>
                <a:ea typeface="Century Gothic"/>
                <a:cs typeface="Century Gothic"/>
                <a:sym typeface="Century Gothic"/>
              </a:rPr>
              <a:t>el propósito de que cada participante, mediante </a:t>
            </a:r>
            <a:r>
              <a:rPr lang="es" sz="1500" dirty="0">
                <a:solidFill>
                  <a:srgbClr val="FFFFFF"/>
                </a:solidFill>
                <a:latin typeface="Century Gothic"/>
                <a:ea typeface="Century Gothic"/>
                <a:cs typeface="Century Gothic"/>
                <a:sym typeface="Century Gothic"/>
              </a:rPr>
              <a:t>la explicación, comprenda datos, métodos, procedimientos o conceptos, relacionándolos con los ya adquiridos y estructurándolos de forma individual</a:t>
            </a:r>
            <a:r>
              <a:rPr lang="es" sz="1500" dirty="0" smtClean="0">
                <a:solidFill>
                  <a:srgbClr val="FFFFFF"/>
                </a:solidFill>
                <a:latin typeface="Century Gothic"/>
                <a:ea typeface="Century Gothic"/>
                <a:cs typeface="Century Gothic"/>
                <a:sym typeface="Century Gothic"/>
              </a:rPr>
              <a:t>. </a:t>
            </a:r>
            <a:br>
              <a:rPr lang="es" sz="1500" dirty="0" smtClean="0">
                <a:solidFill>
                  <a:srgbClr val="FFFFFF"/>
                </a:solidFill>
                <a:latin typeface="Century Gothic"/>
                <a:ea typeface="Century Gothic"/>
                <a:cs typeface="Century Gothic"/>
                <a:sym typeface="Century Gothic"/>
              </a:rPr>
            </a:br>
            <a:r>
              <a:rPr lang="es" sz="1500" dirty="0" smtClean="0">
                <a:solidFill>
                  <a:srgbClr val="FFFFFF"/>
                </a:solidFill>
                <a:latin typeface="Century Gothic"/>
                <a:ea typeface="Century Gothic"/>
                <a:cs typeface="Century Gothic"/>
                <a:sym typeface="Century Gothic"/>
              </a:rPr>
              <a:t/>
            </a:r>
            <a:br>
              <a:rPr lang="es" sz="1500" dirty="0" smtClean="0">
                <a:solidFill>
                  <a:srgbClr val="FFFFFF"/>
                </a:solidFill>
                <a:latin typeface="Century Gothic"/>
                <a:ea typeface="Century Gothic"/>
                <a:cs typeface="Century Gothic"/>
                <a:sym typeface="Century Gothic"/>
              </a:rPr>
            </a:br>
            <a:r>
              <a:rPr lang="es" sz="1500" dirty="0" smtClean="0">
                <a:solidFill>
                  <a:srgbClr val="FFFFFF"/>
                </a:solidFill>
                <a:latin typeface="Century Gothic"/>
                <a:ea typeface="Century Gothic"/>
                <a:cs typeface="Century Gothic"/>
                <a:sym typeface="Century Gothic"/>
              </a:rPr>
              <a:t>En </a:t>
            </a:r>
            <a:r>
              <a:rPr lang="es" sz="1500" dirty="0">
                <a:solidFill>
                  <a:srgbClr val="FFFFFF"/>
                </a:solidFill>
                <a:latin typeface="Century Gothic"/>
                <a:ea typeface="Century Gothic"/>
                <a:cs typeface="Century Gothic"/>
                <a:sym typeface="Century Gothic"/>
              </a:rPr>
              <a:t>la medida en </a:t>
            </a:r>
            <a:r>
              <a:rPr lang="es" sz="1500" dirty="0" smtClean="0">
                <a:solidFill>
                  <a:srgbClr val="FFFFFF"/>
                </a:solidFill>
                <a:latin typeface="Century Gothic"/>
                <a:ea typeface="Century Gothic"/>
                <a:cs typeface="Century Gothic"/>
                <a:sym typeface="Century Gothic"/>
              </a:rPr>
              <a:t>la que </a:t>
            </a:r>
            <a:r>
              <a:rPr lang="es" sz="1500" dirty="0">
                <a:solidFill>
                  <a:srgbClr val="FFFFFF"/>
                </a:solidFill>
                <a:latin typeface="Century Gothic"/>
                <a:ea typeface="Century Gothic"/>
                <a:cs typeface="Century Gothic"/>
                <a:sym typeface="Century Gothic"/>
              </a:rPr>
              <a:t>se haga intervenir </a:t>
            </a:r>
            <a:r>
              <a:rPr lang="es" sz="1500" dirty="0" smtClean="0">
                <a:solidFill>
                  <a:srgbClr val="FFFFFF"/>
                </a:solidFill>
                <a:latin typeface="Century Gothic"/>
                <a:ea typeface="Century Gothic"/>
                <a:cs typeface="Century Gothic"/>
                <a:sym typeface="Century Gothic"/>
              </a:rPr>
              <a:t>a los participantes por </a:t>
            </a:r>
            <a:r>
              <a:rPr lang="es" sz="1500" dirty="0">
                <a:solidFill>
                  <a:srgbClr val="FFFFFF"/>
                </a:solidFill>
                <a:latin typeface="Century Gothic"/>
                <a:ea typeface="Century Gothic"/>
                <a:cs typeface="Century Gothic"/>
                <a:sym typeface="Century Gothic"/>
              </a:rPr>
              <a:t>medio de preguntas, el aprendizaje se hará más interactivo.</a:t>
            </a:r>
            <a:endParaRPr sz="1500" dirty="0">
              <a:solidFill>
                <a:srgbClr val="FFFFFF"/>
              </a:solidFill>
              <a:latin typeface="Century Gothic"/>
              <a:ea typeface="Century Gothic"/>
              <a:cs typeface="Century Gothic"/>
              <a:sym typeface="Century Gothic"/>
            </a:endParaRPr>
          </a:p>
          <a:p>
            <a:pPr marL="0" lvl="0" indent="0" algn="just" rtl="0">
              <a:spcBef>
                <a:spcPts val="0"/>
              </a:spcBef>
              <a:spcAft>
                <a:spcPts val="0"/>
              </a:spcAft>
              <a:buNone/>
            </a:pPr>
            <a:endParaRPr sz="1500" dirty="0">
              <a:solidFill>
                <a:srgbClr val="FFFFFF"/>
              </a:solidFill>
              <a:latin typeface="Century Gothic"/>
              <a:ea typeface="Century Gothic"/>
              <a:cs typeface="Century Gothic"/>
              <a:sym typeface="Century Gothic"/>
            </a:endParaRPr>
          </a:p>
          <a:p>
            <a:pPr marL="0" lvl="0" indent="0" algn="just">
              <a:spcBef>
                <a:spcPts val="0"/>
              </a:spcBef>
              <a:spcAft>
                <a:spcPts val="0"/>
              </a:spcAft>
              <a:buNone/>
            </a:pPr>
            <a:endParaRPr sz="1500" dirty="0">
              <a:solidFill>
                <a:srgbClr val="FFFFFF"/>
              </a:solidFill>
              <a:latin typeface="Century Gothic"/>
              <a:ea typeface="Century Gothic"/>
              <a:cs typeface="Century Gothic"/>
              <a:sym typeface="Century Gothic"/>
            </a:endParaRPr>
          </a:p>
        </p:txBody>
      </p:sp>
      <p:pic>
        <p:nvPicPr>
          <p:cNvPr id="158" name="Shape 158"/>
          <p:cNvPicPr preferRelativeResize="0"/>
          <p:nvPr/>
        </p:nvPicPr>
        <p:blipFill>
          <a:blip r:embed="rId3">
            <a:alphaModFix/>
          </a:blip>
          <a:stretch>
            <a:fillRect/>
          </a:stretch>
        </p:blipFill>
        <p:spPr>
          <a:xfrm>
            <a:off x="3172113" y="2935143"/>
            <a:ext cx="2799784" cy="1903557"/>
          </a:xfrm>
          <a:prstGeom prst="rect">
            <a:avLst/>
          </a:prstGeom>
          <a:noFill/>
          <a:ln>
            <a:noFill/>
          </a:ln>
        </p:spPr>
      </p:pic>
      <p:sp>
        <p:nvSpPr>
          <p:cNvPr id="2" name="1 Rectángulo"/>
          <p:cNvSpPr/>
          <p:nvPr/>
        </p:nvSpPr>
        <p:spPr>
          <a:xfrm>
            <a:off x="2692935" y="432487"/>
            <a:ext cx="3352200" cy="461665"/>
          </a:xfrm>
          <a:prstGeom prst="rect">
            <a:avLst/>
          </a:prstGeom>
          <a:noFill/>
          <a:ln>
            <a:noFill/>
          </a:ln>
        </p:spPr>
        <p:txBody>
          <a:bodyPr spcFirstLastPara="1" wrap="square" lIns="91425" tIns="91425" rIns="91425" bIns="91425" anchor="t" anchorCtr="0">
            <a:noAutofit/>
          </a:bodyPr>
          <a:lstStyle/>
          <a:p>
            <a:pPr>
              <a:buClr>
                <a:schemeClr val="lt1"/>
              </a:buClr>
              <a:buSzPts val="2400"/>
              <a:buFont typeface="Montserrat"/>
              <a:buNone/>
            </a:pPr>
            <a:r>
              <a:rPr lang="es" sz="2400" b="1" dirty="0" smtClean="0">
                <a:solidFill>
                  <a:schemeClr val="lt1"/>
                </a:solidFill>
                <a:latin typeface="Montserrat"/>
                <a:ea typeface="Montserrat"/>
                <a:cs typeface="Montserrat"/>
                <a:sym typeface="Century Gothic"/>
              </a:rPr>
              <a:t>Técnicas </a:t>
            </a:r>
            <a:r>
              <a:rPr lang="es" sz="2400" b="1" dirty="0">
                <a:solidFill>
                  <a:schemeClr val="lt1"/>
                </a:solidFill>
                <a:latin typeface="Montserrat"/>
                <a:ea typeface="Montserrat"/>
                <a:cs typeface="Montserrat"/>
                <a:sym typeface="Century Gothic"/>
              </a:rPr>
              <a:t>didácticas </a:t>
            </a:r>
            <a:endParaRPr lang="es-ES" sz="2400" b="1" dirty="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1344900" y="1252782"/>
            <a:ext cx="6454200" cy="2187000"/>
          </a:xfrm>
          <a:prstGeom prst="rect">
            <a:avLst/>
          </a:prstGeom>
          <a:noFill/>
          <a:ln>
            <a:noFill/>
          </a:ln>
        </p:spPr>
        <p:txBody>
          <a:bodyPr spcFirstLastPara="1" wrap="square" lIns="91425" tIns="91425" rIns="91425" bIns="91425" anchor="t" anchorCtr="0">
            <a:noAutofit/>
          </a:bodyPr>
          <a:lstStyle/>
          <a:p>
            <a:pPr marL="457200" lvl="0" indent="-323850" algn="just" rtl="0">
              <a:spcBef>
                <a:spcPts val="0"/>
              </a:spcBef>
              <a:spcAft>
                <a:spcPts val="0"/>
              </a:spcAft>
              <a:buClr>
                <a:schemeClr val="lt1"/>
              </a:buClr>
              <a:buSzPts val="1500"/>
              <a:buFont typeface="Century Gothic"/>
              <a:buChar char="●"/>
            </a:pPr>
            <a:r>
              <a:rPr lang="es" sz="1500" dirty="0">
                <a:solidFill>
                  <a:schemeClr val="lt1"/>
                </a:solidFill>
                <a:latin typeface="Century Gothic"/>
                <a:ea typeface="Century Gothic"/>
                <a:cs typeface="Century Gothic"/>
                <a:sym typeface="Century Gothic"/>
              </a:rPr>
              <a:t>Estudio directo: técnica de instrucción estructurada según las normas de la enseñanza programada, lineal o ramificada, con la que se podrían alcanzar objetivos relacionados con cualquier capacidad cognoscitiva</a:t>
            </a:r>
            <a:r>
              <a:rPr lang="es" sz="1500" dirty="0" smtClean="0">
                <a:solidFill>
                  <a:schemeClr val="lt1"/>
                </a:solidFill>
                <a:latin typeface="Century Gothic"/>
                <a:ea typeface="Century Gothic"/>
                <a:cs typeface="Century Gothic"/>
                <a:sym typeface="Century Gothic"/>
              </a:rPr>
              <a:t>.</a:t>
            </a:r>
          </a:p>
          <a:p>
            <a:pPr marL="444500" lvl="0" algn="just" rtl="0">
              <a:spcBef>
                <a:spcPts val="0"/>
              </a:spcBef>
              <a:spcAft>
                <a:spcPts val="0"/>
              </a:spcAft>
              <a:buClr>
                <a:schemeClr val="lt1"/>
              </a:buClr>
              <a:buSzPts val="1500"/>
            </a:pPr>
            <a:r>
              <a:rPr lang="es" sz="1500" dirty="0">
                <a:solidFill>
                  <a:schemeClr val="lt1"/>
                </a:solidFill>
                <a:latin typeface="Century Gothic"/>
                <a:ea typeface="Century Gothic"/>
                <a:cs typeface="Century Gothic"/>
                <a:sym typeface="Century Gothic"/>
              </a:rPr>
              <a:t/>
            </a:r>
            <a:br>
              <a:rPr lang="es" sz="1500" dirty="0">
                <a:solidFill>
                  <a:schemeClr val="lt1"/>
                </a:solidFill>
                <a:latin typeface="Century Gothic"/>
                <a:ea typeface="Century Gothic"/>
                <a:cs typeface="Century Gothic"/>
                <a:sym typeface="Century Gothic"/>
              </a:rPr>
            </a:br>
            <a:r>
              <a:rPr lang="es" sz="1500" dirty="0" smtClean="0">
                <a:solidFill>
                  <a:schemeClr val="lt1"/>
                </a:solidFill>
                <a:latin typeface="Century Gothic"/>
                <a:ea typeface="Century Gothic"/>
                <a:cs typeface="Century Gothic"/>
                <a:sym typeface="Century Gothic"/>
              </a:rPr>
              <a:t>Esta técnica sustituye a la explicación oral por unas instrucciones escritas para que se realicen actividades con un apoyo bibliográfico. </a:t>
            </a:r>
          </a:p>
          <a:p>
            <a:pPr marL="444500" lvl="0" algn="just" rtl="0">
              <a:spcBef>
                <a:spcPts val="0"/>
              </a:spcBef>
              <a:spcAft>
                <a:spcPts val="0"/>
              </a:spcAft>
              <a:buClr>
                <a:schemeClr val="lt1"/>
              </a:buClr>
              <a:buSzPts val="1500"/>
            </a:pPr>
            <a:endParaRPr lang="es" sz="1500" dirty="0">
              <a:solidFill>
                <a:schemeClr val="lt1"/>
              </a:solidFill>
              <a:latin typeface="Century Gothic"/>
              <a:ea typeface="Century Gothic"/>
              <a:cs typeface="Century Gothic"/>
              <a:sym typeface="Century Gothic"/>
            </a:endParaRPr>
          </a:p>
          <a:p>
            <a:pPr marL="444500" lvl="0" algn="just" rtl="0">
              <a:spcBef>
                <a:spcPts val="0"/>
              </a:spcBef>
              <a:spcAft>
                <a:spcPts val="0"/>
              </a:spcAft>
              <a:buClr>
                <a:schemeClr val="lt1"/>
              </a:buClr>
              <a:buSzPts val="1500"/>
            </a:pPr>
            <a:r>
              <a:rPr lang="es" sz="1500" dirty="0" smtClean="0">
                <a:solidFill>
                  <a:schemeClr val="lt1"/>
                </a:solidFill>
                <a:latin typeface="Century Gothic"/>
                <a:ea typeface="Century Gothic"/>
                <a:cs typeface="Century Gothic"/>
                <a:sym typeface="Century Gothic"/>
              </a:rPr>
              <a:t>Con ella se pretende que se adapte el contenido formativo a </a:t>
            </a:r>
            <a:r>
              <a:rPr lang="es" sz="1500" dirty="0">
                <a:solidFill>
                  <a:schemeClr val="lt1"/>
                </a:solidFill>
                <a:latin typeface="Century Gothic"/>
                <a:ea typeface="Century Gothic"/>
                <a:cs typeface="Century Gothic"/>
                <a:sym typeface="Century Gothic"/>
              </a:rPr>
              <a:t>sus intereses y formación previa. </a:t>
            </a:r>
            <a:endParaRPr sz="1500" dirty="0">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1273650" y="685394"/>
            <a:ext cx="6596700" cy="1880700"/>
          </a:xfrm>
          <a:prstGeom prst="rect">
            <a:avLst/>
          </a:prstGeom>
          <a:noFill/>
          <a:ln>
            <a:noFill/>
          </a:ln>
        </p:spPr>
        <p:txBody>
          <a:bodyPr spcFirstLastPara="1" wrap="square" lIns="91425" tIns="91425" rIns="91425" bIns="91425" anchor="t" anchorCtr="0">
            <a:noAutofit/>
          </a:bodyPr>
          <a:lstStyle/>
          <a:p>
            <a:pPr marL="457200" lvl="0" indent="-323850" algn="just" rtl="0">
              <a:spcBef>
                <a:spcPts val="0"/>
              </a:spcBef>
              <a:spcAft>
                <a:spcPts val="0"/>
              </a:spcAft>
              <a:buClr>
                <a:schemeClr val="lt1"/>
              </a:buClr>
              <a:buSzPts val="1500"/>
              <a:buFont typeface="Century Gothic"/>
              <a:buChar char="●"/>
            </a:pPr>
            <a:r>
              <a:rPr lang="es" sz="1500" dirty="0">
                <a:solidFill>
                  <a:schemeClr val="lt1"/>
                </a:solidFill>
                <a:latin typeface="Century Gothic"/>
                <a:ea typeface="Century Gothic"/>
                <a:cs typeface="Century Gothic"/>
                <a:sym typeface="Century Gothic"/>
              </a:rPr>
              <a:t>La Mesa Redonda: técnica en la que un grupo de expertos, coordinados por un moderador, exponen teorías, conceptos o puntos de vistas divergentes sobre un tema común, </a:t>
            </a:r>
            <a:r>
              <a:rPr lang="es" sz="1500" dirty="0" smtClean="0">
                <a:solidFill>
                  <a:schemeClr val="lt1"/>
                </a:solidFill>
                <a:latin typeface="Century Gothic"/>
                <a:ea typeface="Century Gothic"/>
                <a:cs typeface="Century Gothic"/>
                <a:sym typeface="Century Gothic"/>
              </a:rPr>
              <a:t>aportando </a:t>
            </a:r>
            <a:r>
              <a:rPr lang="es" sz="1500" dirty="0">
                <a:solidFill>
                  <a:schemeClr val="lt1"/>
                </a:solidFill>
                <a:latin typeface="Century Gothic"/>
                <a:ea typeface="Century Gothic"/>
                <a:cs typeface="Century Gothic"/>
                <a:sym typeface="Century Gothic"/>
              </a:rPr>
              <a:t>información </a:t>
            </a:r>
            <a:r>
              <a:rPr lang="es" sz="1500" dirty="0" smtClean="0">
                <a:solidFill>
                  <a:schemeClr val="lt1"/>
                </a:solidFill>
                <a:latin typeface="Century Gothic"/>
                <a:ea typeface="Century Gothic"/>
                <a:cs typeface="Century Gothic"/>
                <a:sym typeface="Century Gothic"/>
              </a:rPr>
              <a:t>variada y </a:t>
            </a:r>
            <a:r>
              <a:rPr lang="es" sz="1500" dirty="0">
                <a:solidFill>
                  <a:schemeClr val="lt1"/>
                </a:solidFill>
                <a:latin typeface="Century Gothic"/>
                <a:ea typeface="Century Gothic"/>
                <a:cs typeface="Century Gothic"/>
                <a:sym typeface="Century Gothic"/>
              </a:rPr>
              <a:t>evitando enfoques parciales. </a:t>
            </a:r>
            <a:endParaRPr lang="es" sz="1500" dirty="0" smtClean="0">
              <a:solidFill>
                <a:schemeClr val="lt1"/>
              </a:solidFill>
              <a:latin typeface="Century Gothic"/>
              <a:ea typeface="Century Gothic"/>
              <a:cs typeface="Century Gothic"/>
              <a:sym typeface="Century Gothic"/>
            </a:endParaRPr>
          </a:p>
          <a:p>
            <a:pPr marL="133350" lvl="0" algn="just" rtl="0">
              <a:spcBef>
                <a:spcPts val="0"/>
              </a:spcBef>
              <a:spcAft>
                <a:spcPts val="0"/>
              </a:spcAft>
              <a:buClr>
                <a:schemeClr val="lt1"/>
              </a:buClr>
              <a:buSzPts val="1500"/>
            </a:pPr>
            <a:endParaRPr lang="es" sz="1500" dirty="0" smtClean="0">
              <a:solidFill>
                <a:schemeClr val="lt1"/>
              </a:solidFill>
              <a:latin typeface="Century Gothic"/>
              <a:ea typeface="Century Gothic"/>
              <a:cs typeface="Century Gothic"/>
              <a:sym typeface="Century Gothic"/>
            </a:endParaRPr>
          </a:p>
          <a:p>
            <a:pPr marL="444500" lvl="0" algn="just" rtl="0">
              <a:spcBef>
                <a:spcPts val="0"/>
              </a:spcBef>
              <a:spcAft>
                <a:spcPts val="0"/>
              </a:spcAft>
              <a:buClr>
                <a:schemeClr val="lt1"/>
              </a:buClr>
              <a:buSzPts val="1500"/>
            </a:pPr>
            <a:r>
              <a:rPr lang="es" sz="1500" dirty="0" smtClean="0">
                <a:solidFill>
                  <a:schemeClr val="lt1"/>
                </a:solidFill>
                <a:latin typeface="Century Gothic"/>
                <a:ea typeface="Century Gothic"/>
                <a:cs typeface="Century Gothic"/>
                <a:sym typeface="Century Gothic"/>
              </a:rPr>
              <a:t>Al </a:t>
            </a:r>
            <a:r>
              <a:rPr lang="es" sz="1500" dirty="0">
                <a:solidFill>
                  <a:schemeClr val="lt1"/>
                </a:solidFill>
                <a:latin typeface="Century Gothic"/>
                <a:ea typeface="Century Gothic"/>
                <a:cs typeface="Century Gothic"/>
                <a:sym typeface="Century Gothic"/>
              </a:rPr>
              <a:t>finalizar las exposiciones, el moderador resume las coincidencias y diferencias, invitando a formular preguntas de carácter aclaratorio.</a:t>
            </a:r>
            <a:endParaRPr sz="1500" dirty="0">
              <a:solidFill>
                <a:schemeClr val="lt1"/>
              </a:solidFill>
              <a:latin typeface="Century Gothic"/>
              <a:ea typeface="Century Gothic"/>
              <a:cs typeface="Century Gothic"/>
              <a:sym typeface="Century Gothic"/>
            </a:endParaRPr>
          </a:p>
        </p:txBody>
      </p:sp>
      <p:pic>
        <p:nvPicPr>
          <p:cNvPr id="169" name="Shape 169"/>
          <p:cNvPicPr preferRelativeResize="0"/>
          <p:nvPr/>
        </p:nvPicPr>
        <p:blipFill>
          <a:blip r:embed="rId3">
            <a:alphaModFix/>
          </a:blip>
          <a:stretch>
            <a:fillRect/>
          </a:stretch>
        </p:blipFill>
        <p:spPr>
          <a:xfrm>
            <a:off x="4761575" y="2566094"/>
            <a:ext cx="2956133" cy="2217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313265" y="427500"/>
            <a:ext cx="7038900" cy="428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sz="1500" dirty="0">
                <a:latin typeface="Century Gothic"/>
                <a:ea typeface="Century Gothic"/>
                <a:cs typeface="Century Gothic"/>
                <a:sym typeface="Century Gothic"/>
              </a:rPr>
              <a:t>b) </a:t>
            </a:r>
            <a:r>
              <a:rPr lang="es" sz="1500" i="1" dirty="0">
                <a:latin typeface="Century Gothic"/>
                <a:ea typeface="Century Gothic"/>
                <a:cs typeface="Century Gothic"/>
                <a:sym typeface="Century Gothic"/>
              </a:rPr>
              <a:t>Técnicas de aprendizaje </a:t>
            </a:r>
            <a:r>
              <a:rPr lang="es" sz="1500" i="1" dirty="0" smtClean="0">
                <a:latin typeface="Century Gothic"/>
                <a:ea typeface="Century Gothic"/>
                <a:cs typeface="Century Gothic"/>
                <a:sym typeface="Century Gothic"/>
              </a:rPr>
              <a:t>demostrativo</a:t>
            </a:r>
            <a:r>
              <a:rPr lang="es" sz="1500" dirty="0">
                <a:latin typeface="Century Gothic"/>
                <a:ea typeface="Century Gothic"/>
                <a:cs typeface="Century Gothic"/>
                <a:sym typeface="Century Gothic"/>
              </a:rPr>
              <a:t/>
            </a:r>
            <a:br>
              <a:rPr lang="es" sz="1500" dirty="0">
                <a:latin typeface="Century Gothic"/>
                <a:ea typeface="Century Gothic"/>
                <a:cs typeface="Century Gothic"/>
                <a:sym typeface="Century Gothic"/>
              </a:rPr>
            </a:br>
            <a:endParaRPr sz="1500" dirty="0">
              <a:latin typeface="Century Gothic"/>
              <a:ea typeface="Century Gothic"/>
              <a:cs typeface="Century Gothic"/>
              <a:sym typeface="Century Gothic"/>
            </a:endParaRPr>
          </a:p>
          <a:p>
            <a:pPr marL="457200" lvl="0" indent="-323850" algn="just" rtl="0">
              <a:spcBef>
                <a:spcPts val="0"/>
              </a:spcBef>
              <a:spcAft>
                <a:spcPts val="0"/>
              </a:spcAft>
              <a:buSzPts val="1500"/>
              <a:buFont typeface="Century Gothic"/>
              <a:buChar char="●"/>
            </a:pPr>
            <a:r>
              <a:rPr lang="es" sz="1500" dirty="0" smtClean="0">
                <a:latin typeface="Century Gothic"/>
                <a:ea typeface="Century Gothic"/>
                <a:cs typeface="Century Gothic"/>
                <a:sym typeface="Century Gothic"/>
              </a:rPr>
              <a:t>El aprendizaje por observación de una demostración, es de gran utilidad para alcanzar objetivos relacionados con la aplicación automatizada de procedimientos. Debe ir acompañada, para aumentar su efectividad, de la práctica de las personas , así como de la demostración del camino erróneo, facilitando con ello la discriminación entre lo correcto de lo incorrecto. </a:t>
            </a:r>
            <a:br>
              <a:rPr lang="es" sz="1500" dirty="0" smtClean="0">
                <a:latin typeface="Century Gothic"/>
                <a:ea typeface="Century Gothic"/>
                <a:cs typeface="Century Gothic"/>
                <a:sym typeface="Century Gothic"/>
              </a:rPr>
            </a:br>
            <a:r>
              <a:rPr lang="es" sz="1500" dirty="0">
                <a:latin typeface="Century Gothic"/>
                <a:ea typeface="Century Gothic"/>
                <a:cs typeface="Century Gothic"/>
                <a:sym typeface="Century Gothic"/>
              </a:rPr>
              <a:t/>
            </a:r>
            <a:br>
              <a:rPr lang="es" sz="1500" dirty="0">
                <a:latin typeface="Century Gothic"/>
                <a:ea typeface="Century Gothic"/>
                <a:cs typeface="Century Gothic"/>
                <a:sym typeface="Century Gothic"/>
              </a:rPr>
            </a:br>
            <a:r>
              <a:rPr lang="es" sz="1500" dirty="0" smtClean="0">
                <a:latin typeface="Century Gothic"/>
                <a:ea typeface="Century Gothic"/>
                <a:cs typeface="Century Gothic"/>
                <a:sym typeface="Century Gothic"/>
              </a:rPr>
              <a:t>Parte siempre de la presentación por parte del coordinador que dé ejemplos repetidos o prototipos en el campo de aplicación del proceso; convirtiéndose en asesor cuando el alumnado inicia la práctica individual.</a:t>
            </a:r>
            <a:endParaRPr sz="1500" dirty="0" smtClean="0">
              <a:latin typeface="Century Gothic"/>
              <a:ea typeface="Century Gothic"/>
              <a:cs typeface="Century Gothic"/>
              <a:sym typeface="Century Gothic"/>
            </a:endParaRPr>
          </a:p>
          <a:p>
            <a:pPr marL="0" lvl="0" indent="0" algn="just">
              <a:spcBef>
                <a:spcPts val="0"/>
              </a:spcBef>
              <a:spcAft>
                <a:spcPts val="0"/>
              </a:spcAft>
              <a:buNone/>
            </a:pPr>
            <a:endParaRPr sz="1500" dirty="0">
              <a:latin typeface="Century Gothic"/>
              <a:ea typeface="Century Gothic"/>
              <a:cs typeface="Century Gothic"/>
              <a:sym typeface="Century Gothic"/>
            </a:endParaRPr>
          </a:p>
        </p:txBody>
      </p:sp>
      <p:pic>
        <p:nvPicPr>
          <p:cNvPr id="175" name="Shape 175"/>
          <p:cNvPicPr preferRelativeResize="0"/>
          <p:nvPr/>
        </p:nvPicPr>
        <p:blipFill>
          <a:blip r:embed="rId3">
            <a:alphaModFix/>
          </a:blip>
          <a:stretch>
            <a:fillRect/>
          </a:stretch>
        </p:blipFill>
        <p:spPr>
          <a:xfrm>
            <a:off x="3398063" y="3651337"/>
            <a:ext cx="2263701" cy="9435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272850" y="777950"/>
            <a:ext cx="7038900" cy="1189800"/>
          </a:xfrm>
          <a:prstGeom prst="rect">
            <a:avLst/>
          </a:prstGeom>
        </p:spPr>
        <p:txBody>
          <a:bodyPr spcFirstLastPara="1" wrap="square" lIns="91425" tIns="91425" rIns="91425" bIns="91425" anchor="t" anchorCtr="0">
            <a:noAutofit/>
          </a:bodyPr>
          <a:lstStyle/>
          <a:p>
            <a:pPr marL="457200" lvl="0" indent="-323850" algn="just" rtl="0">
              <a:spcBef>
                <a:spcPts val="0"/>
              </a:spcBef>
              <a:spcAft>
                <a:spcPts val="0"/>
              </a:spcAft>
              <a:buSzPts val="1500"/>
              <a:buFont typeface="Century Gothic"/>
              <a:buChar char="●"/>
            </a:pPr>
            <a:r>
              <a:rPr lang="es" sz="1500" dirty="0">
                <a:latin typeface="Century Gothic"/>
                <a:ea typeface="Century Gothic"/>
                <a:cs typeface="Century Gothic"/>
                <a:sym typeface="Century Gothic"/>
              </a:rPr>
              <a:t>La simulación: proporciona un aprendizaje de conocimientos y habilidades sobre situaciones prácticamente reales, favoreciendo un </a:t>
            </a:r>
            <a:r>
              <a:rPr lang="es" sz="1500" dirty="0" smtClean="0">
                <a:latin typeface="Century Gothic"/>
                <a:ea typeface="Century Gothic"/>
                <a:cs typeface="Century Gothic"/>
                <a:sym typeface="Century Gothic"/>
              </a:rPr>
              <a:t>feedback o retroalimentación casi inmediata </a:t>
            </a:r>
            <a:r>
              <a:rPr lang="es" sz="1500" dirty="0">
                <a:latin typeface="Century Gothic"/>
                <a:ea typeface="Century Gothic"/>
                <a:cs typeface="Century Gothic"/>
                <a:sym typeface="Century Gothic"/>
              </a:rPr>
              <a:t>de los resultados (robot, vídeo, informática, etc).</a:t>
            </a:r>
            <a:endParaRPr sz="1500" dirty="0">
              <a:latin typeface="Century Gothic"/>
              <a:ea typeface="Century Gothic"/>
              <a:cs typeface="Century Gothic"/>
              <a:sym typeface="Century Gothic"/>
            </a:endParaRPr>
          </a:p>
          <a:p>
            <a:pPr marL="0" lvl="0" indent="0" algn="just" rtl="0">
              <a:spcBef>
                <a:spcPts val="0"/>
              </a:spcBef>
              <a:spcAft>
                <a:spcPts val="0"/>
              </a:spcAft>
              <a:buNone/>
            </a:pPr>
            <a:endParaRPr sz="1500" dirty="0">
              <a:latin typeface="Century Gothic"/>
              <a:ea typeface="Century Gothic"/>
              <a:cs typeface="Century Gothic"/>
              <a:sym typeface="Century Gothic"/>
            </a:endParaRPr>
          </a:p>
        </p:txBody>
      </p:sp>
      <p:pic>
        <p:nvPicPr>
          <p:cNvPr id="181" name="Shape 181"/>
          <p:cNvPicPr preferRelativeResize="0"/>
          <p:nvPr/>
        </p:nvPicPr>
        <p:blipFill>
          <a:blip r:embed="rId3">
            <a:alphaModFix/>
          </a:blip>
          <a:stretch>
            <a:fillRect/>
          </a:stretch>
        </p:blipFill>
        <p:spPr>
          <a:xfrm>
            <a:off x="4080411" y="2069580"/>
            <a:ext cx="3013050" cy="2523425"/>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679</Words>
  <Application>Microsoft Office PowerPoint</Application>
  <PresentationFormat>Presentación en pantalla (16:9)</PresentationFormat>
  <Paragraphs>42</Paragraphs>
  <Slides>16</Slides>
  <Notes>16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Lato</vt:lpstr>
      <vt:lpstr>Soberana Sans</vt:lpstr>
      <vt:lpstr>Montserrat</vt:lpstr>
      <vt:lpstr>Century Gothic</vt:lpstr>
      <vt:lpstr>Focus</vt:lpstr>
      <vt:lpstr>Técnicas didácticas “Para una enseñanza más formativa”  </vt:lpstr>
      <vt:lpstr>Presentación de PowerPoint</vt:lpstr>
      <vt:lpstr>Características de las técnicas didácticas</vt:lpstr>
      <vt:lpstr>Ayudan a dinamizar el proceso de aprendizaje. Deben utilizarse en función de las circunstancias y las características del grupo que aprende.  A continuación, destacamos una serie de técnicas didácticas que facilitarán el desarrollo del proceso formativo.</vt:lpstr>
      <vt:lpstr>a) De carácter explicativo La explicación oral: Dirigida generalmente a un grupo, con el propósito de que cada participante, mediante la explicación, comprenda datos, métodos, procedimientos o conceptos, relacionándolos con los ya adquiridos y estructurándolos de forma individual.   En la medida en la que se haga intervenir a los participantes por medio de preguntas, el aprendizaje se hará más interactivo.  </vt:lpstr>
      <vt:lpstr>Presentación de PowerPoint</vt:lpstr>
      <vt:lpstr>Presentación de PowerPoint</vt:lpstr>
      <vt:lpstr>b) Técnicas de aprendizaje demostrativo  El aprendizaje por observación de una demostración, es de gran utilidad para alcanzar objetivos relacionados con la aplicación automatizada de procedimientos. Debe ir acompañada, para aumentar su efectividad, de la práctica de las personas , así como de la demostración del camino erróneo, facilitando con ello la discriminación entre lo correcto de lo incorrecto.   Parte siempre de la presentación por parte del coordinador que dé ejemplos repetidos o prototipos en el campo de aplicación del proceso; convirtiéndose en asesor cuando el alumnado inicia la práctica individual. </vt:lpstr>
      <vt:lpstr>La simulación: proporciona un aprendizaje de conocimientos y habilidades sobre situaciones prácticamente reales, favoreciendo un feedback o retroalimentación casi inmediata de los resultados (robot, vídeo, informática, etc). </vt:lpstr>
      <vt:lpstr>c) Técnicas de descubrimiento  Este tipo de técnicas pretenden que los participantes se conviertan en agentes de su propia formación, a través de la investigación personal, el contacto con la realidad objeto de estudio y las experiencias del grupo de trabajo. </vt:lpstr>
      <vt:lpstr>Resolución de problemas: va más allá de la demostración por parte del coordinador, ya que se pretende que los participantes, a través de un aprendizaje guiado, sean capaces de analizar los distintos factores que intervienen en un problema y formular distintas alternativas de solución.  El caso: tras la descripción de una situación real o ficticia, se plantea un problema sobre el que los individuos debe consensuar una única solución. Se utiliza principalmente en la modalidad formativa de las sesiones clínicas, favoreciendo extraordinariamente la transferencia del aprendizaje. </vt:lpstr>
      <vt:lpstr>Presentación de PowerPoint</vt:lpstr>
      <vt:lpstr>Presentación de PowerPoint</vt:lpstr>
      <vt:lpstr>d) Técnicas de trabajo en grupo   Este tipo de técnicas pretenden aumentar la eficacia del aprendizaje a través de la dinamización de los grupos. Algunas de las técnicas más utilizadas son:   El debate dirigido o discusión guiada: un grupo reducido (entre 5 y 20) trata un tema en discusión informal, intercambiando ideas y opiniones, con la ayuda activa y estimulante de un conductor de grupo.   La experiencia demuestra que el aprendizaje que se ha producido a través del uso de esta técnica, permite profundizar en los temas y produce satisfacción en los sujetos. . </vt:lpstr>
      <vt:lpstr>Philipps 66: un grupo grande se divide en subgrupos de seis personas, para discutir durante seis minutos un tema y llegar a una conclusión. De los informes de todos los grupos se extrae la conclusión general.   Si bien no es en sí misma una técnica de aprendizaje, facilita la confrontación de ideas o puntos de vista, mediante la actividad y la participación de todos los sujetos.   Puede utilizarse como técnica para conocer las ideas previas de las personas. </vt:lpstr>
      <vt:lpstr>Comisión: un grupo reducido comenta un tema o problema específico, para presentar luego las conclusiones a un grupo mayor. Dividiendo al grupo en comisiones, cada una de ellas se encarga de la preparación de un tema o de un aspecto de un tema concreto, para luego ser tratado de forma integral con el resto de los participantes.  Role play: Dos o más personas representan una situación real, asumiendo los roles del caso, con objeto de que pueda ser mejor comprendida y tratada por el grupo.  El foro: el grupo expresa libre e informalmente sus ideas y opiniones sobre un asunto, moderados por el coordinador. Generalmente acompaña a otras técnicas (mesa redonda, role play, etc.) o se utiliza como continuidad de la actividad al finalizar ésta.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¿Técnicas didácticas? “Para una enseñanza más formativa”</dc:title>
  <dc:creator>Vania Martinez Ramirez</dc:creator>
  <cp:lastModifiedBy>Vania Martinez Ramirez</cp:lastModifiedBy>
  <cp:revision>18</cp:revision>
  <dcterms:modified xsi:type="dcterms:W3CDTF">2018-06-18T18:30:43Z</dcterms:modified>
</cp:coreProperties>
</file>